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61" r:id="rId3"/>
    <p:sldId id="258" r:id="rId4"/>
    <p:sldId id="265" r:id="rId5"/>
    <p:sldId id="266" r:id="rId6"/>
    <p:sldId id="264" r:id="rId7"/>
    <p:sldId id="267" r:id="rId8"/>
    <p:sldId id="270" r:id="rId9"/>
    <p:sldId id="271" r:id="rId10"/>
    <p:sldId id="277" r:id="rId11"/>
    <p:sldId id="269" r:id="rId12"/>
    <p:sldId id="272" r:id="rId13"/>
    <p:sldId id="273" r:id="rId14"/>
    <p:sldId id="280" r:id="rId15"/>
    <p:sldId id="274" r:id="rId16"/>
    <p:sldId id="281" r:id="rId17"/>
    <p:sldId id="279" r:id="rId18"/>
    <p:sldId id="282" r:id="rId19"/>
    <p:sldId id="285" r:id="rId20"/>
    <p:sldId id="283" r:id="rId21"/>
    <p:sldId id="284" r:id="rId22"/>
  </p:sldIdLst>
  <p:sldSz cx="9144000" cy="5143500" type="screen16x9"/>
  <p:notesSz cx="6858000" cy="9144000"/>
  <p:embeddedFontLst>
    <p:embeddedFont>
      <p:font typeface="Ubuntu" panose="020B0504030602030204" pitchFamily="34" charset="0"/>
      <p:regular r:id="rId24"/>
      <p:bold r:id="rId25"/>
      <p:italic r:id="rId26"/>
      <p:boldItalic r:id="rId27"/>
    </p:embeddedFont>
    <p:embeddedFont>
      <p:font typeface="Ubuntu Medium" panose="020B0604030602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CFE2F3"/>
    <a:srgbClr val="C9C1BB"/>
    <a:srgbClr val="201C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33" autoAdjust="0"/>
  </p:normalViewPr>
  <p:slideViewPr>
    <p:cSldViewPr snapToGrid="0">
      <p:cViewPr>
        <p:scale>
          <a:sx n="100" d="100"/>
          <a:sy n="100" d="100"/>
        </p:scale>
        <p:origin x="3470" y="4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 everyone. My name is weixian.</a:t>
            </a:r>
            <a:endParaRPr dirty="0"/>
          </a:p>
          <a:p>
            <a:pPr marL="0" lvl="0" indent="0" algn="l" rtl="0">
              <a:spcBef>
                <a:spcPts val="0"/>
              </a:spcBef>
              <a:spcAft>
                <a:spcPts val="0"/>
              </a:spcAft>
              <a:buNone/>
            </a:pPr>
            <a:r>
              <a:rPr lang="en" dirty="0"/>
              <a:t>I present to you my tinyML project, which I name it “Virtual Drum Kit”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the name suggests, it is a drum playing tool  - but without having a physical drumset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data collected to represented a gesture must be correct, sometimes we made mistake in data collection that some of the captured data do not represent the gesture at all,</a:t>
            </a:r>
          </a:p>
          <a:p>
            <a:pPr marL="0" lvl="0" indent="0" algn="l" rtl="0">
              <a:spcBef>
                <a:spcPts val="0"/>
              </a:spcBef>
              <a:spcAft>
                <a:spcPts val="0"/>
              </a:spcAft>
              <a:buNone/>
            </a:pPr>
            <a:r>
              <a:rPr lang="en-SG" dirty="0"/>
              <a:t>Which may reduce the effectiveness in the later model training.</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To make sure all captures can be easily verified, I have a data collection panel in the web app</a:t>
            </a:r>
          </a:p>
          <a:p>
            <a:pPr marL="0" lvl="0" indent="0" algn="l" rtl="0">
              <a:spcBef>
                <a:spcPts val="0"/>
              </a:spcBef>
              <a:spcAft>
                <a:spcPts val="0"/>
              </a:spcAft>
              <a:buNone/>
            </a:pPr>
            <a:r>
              <a:rPr lang="en-SG" dirty="0"/>
              <a:t>Basically it allows me to visualise all captured data,</a:t>
            </a:r>
          </a:p>
          <a:p>
            <a:pPr marL="0" lvl="0" indent="0" algn="l" rtl="0">
              <a:spcBef>
                <a:spcPts val="0"/>
              </a:spcBef>
              <a:spcAft>
                <a:spcPts val="0"/>
              </a:spcAft>
              <a:buNone/>
            </a:pPr>
            <a:r>
              <a:rPr lang="en-SG" dirty="0"/>
              <a:t>I can specify how many data point needed for a single capture, let say we do 50 data points.</a:t>
            </a:r>
          </a:p>
          <a:p>
            <a:pPr marL="0" lvl="0" indent="0" algn="l" rtl="0">
              <a:spcBef>
                <a:spcPts val="0"/>
              </a:spcBef>
              <a:spcAft>
                <a:spcPts val="0"/>
              </a:spcAft>
              <a:buNone/>
            </a:pPr>
            <a:r>
              <a:rPr lang="en-SG" dirty="0"/>
              <a:t>Let do a few captures, also let’s purposely made a few wrong captures.</a:t>
            </a:r>
          </a:p>
          <a:p>
            <a:pPr marL="0" lvl="0" indent="0" algn="l" rtl="0">
              <a:spcBef>
                <a:spcPts val="0"/>
              </a:spcBef>
              <a:spcAft>
                <a:spcPts val="0"/>
              </a:spcAft>
              <a:buNone/>
            </a:pPr>
            <a:r>
              <a:rPr lang="en-SG" dirty="0"/>
              <a:t>After the capture, we can verify if the data looks ok, like if there is any capture that is done accidentally, we can simply delete them or extract them to the side so later we can save them as an unknown gesture class.</a:t>
            </a:r>
          </a:p>
          <a:p>
            <a:pPr marL="0" lvl="0" indent="0" algn="l" rtl="0">
              <a:spcBef>
                <a:spcPts val="0"/>
              </a:spcBef>
              <a:spcAft>
                <a:spcPts val="0"/>
              </a:spcAft>
              <a:buNone/>
            </a:pPr>
            <a:r>
              <a:rPr lang="en-SG" dirty="0"/>
              <a:t>Also, by visualizing the data, it gives me the idea of when the data converge, from here it is clear that the data converge around 30 data points,</a:t>
            </a:r>
          </a:p>
          <a:p>
            <a:pPr marL="0" lvl="0" indent="0" algn="l" rtl="0">
              <a:spcBef>
                <a:spcPts val="0"/>
              </a:spcBef>
              <a:spcAft>
                <a:spcPts val="0"/>
              </a:spcAft>
              <a:buNone/>
            </a:pPr>
            <a:r>
              <a:rPr lang="en-SG" dirty="0"/>
              <a:t>Which suggest that perhaps we can make use of a smaller input size for our model, a smaller input size means lesser data to be sampled, which also reduce data sampling time.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Back to the slide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next thing to achieve high accuracy is to construct a versatile model.</a:t>
            </a:r>
            <a:endParaRPr dirty="0"/>
          </a:p>
        </p:txBody>
      </p:sp>
    </p:spTree>
    <p:extLst>
      <p:ext uri="{BB962C8B-B14F-4D97-AF65-F5344CB8AC3E}">
        <p14:creationId xmlns:p14="http://schemas.microsoft.com/office/powerpoint/2010/main" val="3120180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model is built for gesture detection, we have eight classes of gestures including an unknown class</a:t>
            </a:r>
          </a:p>
          <a:p>
            <a:pPr marL="0" lvl="0" indent="0" algn="l" rtl="0">
              <a:spcBef>
                <a:spcPts val="0"/>
              </a:spcBef>
              <a:spcAft>
                <a:spcPts val="0"/>
              </a:spcAft>
              <a:buNone/>
            </a:pPr>
            <a:r>
              <a:rPr lang="en-SG" dirty="0"/>
              <a:t>40 captures per gesture had been made, with eight gesture classes in total, that means there are 320 rows of data available for training, validation, and test.</a:t>
            </a:r>
          </a:p>
          <a:p>
            <a:pPr marL="0" lvl="0" indent="0" algn="l" rtl="0">
              <a:spcBef>
                <a:spcPts val="0"/>
              </a:spcBef>
              <a:spcAft>
                <a:spcPts val="0"/>
              </a:spcAft>
              <a:buNone/>
            </a:pPr>
            <a:r>
              <a:rPr lang="en-SG" dirty="0"/>
              <a:t>Here is a table showing the initial configuration of the model.</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*Talk about the layers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For the loss function, I choose categorical </a:t>
            </a:r>
            <a:r>
              <a:rPr lang="en-SG" dirty="0" err="1"/>
              <a:t>crossentropy</a:t>
            </a:r>
            <a:r>
              <a:rPr lang="en-SG" dirty="0"/>
              <a:t> as it is designed for classification model.</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And since each capture holds 30 sample, with each sample represent 6-axis data for gyroscope and accelerometer, that implies the model input size is 180.</a:t>
            </a:r>
            <a:endParaRPr dirty="0"/>
          </a:p>
        </p:txBody>
      </p:sp>
    </p:spTree>
    <p:extLst>
      <p:ext uri="{BB962C8B-B14F-4D97-AF65-F5344CB8AC3E}">
        <p14:creationId xmlns:p14="http://schemas.microsoft.com/office/powerpoint/2010/main" val="53471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Here is the training performance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training and validation loss converges about 5-8%</a:t>
            </a:r>
          </a:p>
          <a:p>
            <a:pPr marL="0" lvl="0" indent="0" algn="l" rtl="0">
              <a:spcBef>
                <a:spcPts val="0"/>
              </a:spcBef>
              <a:spcAft>
                <a:spcPts val="0"/>
              </a:spcAft>
              <a:buNone/>
            </a:pPr>
            <a:r>
              <a:rPr lang="en-SG" dirty="0"/>
              <a:t>With the training and validation accuracy converges about 95%</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2840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prediction on test data also performs quite well, it achieves 79/80 correct prediction.</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It shows that the initial model configuration has a good accuracy in predicting unknown data.</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But is it good enough, how about the latency?</a:t>
            </a:r>
            <a:endParaRPr dirty="0"/>
          </a:p>
        </p:txBody>
      </p:sp>
    </p:spTree>
    <p:extLst>
      <p:ext uri="{BB962C8B-B14F-4D97-AF65-F5344CB8AC3E}">
        <p14:creationId xmlns:p14="http://schemas.microsoft.com/office/powerpoint/2010/main" val="2550665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Using the same model configuration and retrain the model under different input size, it is shown that the initial model input size of 180 results in the worst sampling time of 245ms</a:t>
            </a:r>
          </a:p>
          <a:p>
            <a:pPr marL="0" lvl="0" indent="0" algn="l" rtl="0">
              <a:spcBef>
                <a:spcPts val="0"/>
              </a:spcBef>
              <a:spcAft>
                <a:spcPts val="0"/>
              </a:spcAft>
              <a:buNone/>
            </a:pPr>
            <a:r>
              <a:rPr lang="en-SG" dirty="0"/>
              <a:t>which exceed our maximum response time 200ms. It also has a worst inference time among other input size.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If we try to improve the data sampling time by reducing the input size, an input size of 90 seems to have similar accuracy compare to those with greater input size,</a:t>
            </a:r>
          </a:p>
          <a:p>
            <a:pPr marL="0" lvl="0" indent="0" algn="l" rtl="0">
              <a:spcBef>
                <a:spcPts val="0"/>
              </a:spcBef>
              <a:spcAft>
                <a:spcPts val="0"/>
              </a:spcAft>
              <a:buNone/>
            </a:pPr>
            <a:r>
              <a:rPr lang="en-SG" dirty="0"/>
              <a:t>While significantly reduce the data sampling time into 120ms, which allow the system to meet the response time criteria of 200ms.</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547145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it is worth noting that data sampling time dominates the response time such that the increase in inference time due to a more complex model is negligible.</a:t>
            </a:r>
          </a:p>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2207069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Based on the comparison among model complexities, accuracy and response time. Here is the final model configuration that focus on reducing input size while preserving the prediction accuracy.</a:t>
            </a:r>
            <a:endParaRPr dirty="0"/>
          </a:p>
        </p:txBody>
      </p:sp>
    </p:spTree>
    <p:extLst>
      <p:ext uri="{BB962C8B-B14F-4D97-AF65-F5344CB8AC3E}">
        <p14:creationId xmlns:p14="http://schemas.microsoft.com/office/powerpoint/2010/main" val="3988632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new model shows a increase in accuracy in most cases.</a:t>
            </a:r>
            <a:endParaRPr dirty="0"/>
          </a:p>
        </p:txBody>
      </p:sp>
    </p:spTree>
    <p:extLst>
      <p:ext uri="{BB962C8B-B14F-4D97-AF65-F5344CB8AC3E}">
        <p14:creationId xmlns:p14="http://schemas.microsoft.com/office/powerpoint/2010/main" val="4249839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Sharing similar prediction accuracy on test data</a:t>
            </a:r>
            <a:endParaRPr dirty="0"/>
          </a:p>
        </p:txBody>
      </p:sp>
    </p:spTree>
    <p:extLst>
      <p:ext uri="{BB962C8B-B14F-4D97-AF65-F5344CB8AC3E}">
        <p14:creationId xmlns:p14="http://schemas.microsoft.com/office/powerpoint/2010/main" val="3924883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response time has significantly improve to about half the old model response time, with header file size reduced about twice the original size</a:t>
            </a:r>
            <a:endParaRPr dirty="0"/>
          </a:p>
        </p:txBody>
      </p:sp>
    </p:spTree>
    <p:extLst>
      <p:ext uri="{BB962C8B-B14F-4D97-AF65-F5344CB8AC3E}">
        <p14:creationId xmlns:p14="http://schemas.microsoft.com/office/powerpoint/2010/main" val="137515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choose different type of gestures with each triggers a unique drum sounds. With all gestures together complete the virtual drum set.</a:t>
            </a:r>
          </a:p>
        </p:txBody>
      </p:sp>
    </p:spTree>
    <p:extLst>
      <p:ext uri="{BB962C8B-B14F-4D97-AF65-F5344CB8AC3E}">
        <p14:creationId xmlns:p14="http://schemas.microsoft.com/office/powerpoint/2010/main" val="1916749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3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4050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2994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480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Here is a simple block diagram that describe how different components communicate with each other</a:t>
            </a:r>
          </a:p>
          <a:p>
            <a:pPr marL="0" lvl="0" indent="0" algn="l" rtl="0">
              <a:spcBef>
                <a:spcPts val="0"/>
              </a:spcBef>
              <a:spcAft>
                <a:spcPts val="0"/>
              </a:spcAft>
              <a:buNone/>
            </a:pPr>
            <a:r>
              <a:rPr lang="en-SG" dirty="0"/>
              <a:t>We have the Arduino board powered by two rechargeable batteries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Arduino board and the web app communicate using Bluetooth.</a:t>
            </a:r>
          </a:p>
          <a:p>
            <a:pPr marL="0" lvl="0" indent="0" algn="l" rtl="0">
              <a:spcBef>
                <a:spcPts val="0"/>
              </a:spcBef>
              <a:spcAft>
                <a:spcPts val="0"/>
              </a:spcAft>
              <a:buNone/>
            </a:pPr>
            <a:r>
              <a:rPr lang="en-SG" dirty="0"/>
              <a:t>On the Arduino board we use </a:t>
            </a:r>
            <a:r>
              <a:rPr lang="en-SG" dirty="0" err="1"/>
              <a:t>ArduinoBLE</a:t>
            </a:r>
            <a:r>
              <a:rPr lang="en-SG" dirty="0"/>
              <a:t> library to allow the board advertise its </a:t>
            </a:r>
            <a:r>
              <a:rPr lang="en-SG" dirty="0" err="1"/>
              <a:t>presense</a:t>
            </a:r>
            <a:r>
              <a:rPr lang="en-SG" dirty="0"/>
              <a:t> to the web app</a:t>
            </a:r>
          </a:p>
          <a:p>
            <a:pPr marL="0" lvl="0" indent="0" algn="l" rtl="0">
              <a:spcBef>
                <a:spcPts val="0"/>
              </a:spcBef>
              <a:spcAft>
                <a:spcPts val="0"/>
              </a:spcAft>
              <a:buNone/>
            </a:pPr>
            <a:r>
              <a:rPr lang="en-SG" dirty="0"/>
              <a:t>On the web app, we gain access to the Bluetooth feature using Web Bluetooth API.</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Once the communication is established, we are ready to perform data collection as well as sending inference result from the board to the web app.</a:t>
            </a:r>
          </a:p>
        </p:txBody>
      </p:sp>
    </p:spTree>
    <p:extLst>
      <p:ext uri="{BB962C8B-B14F-4D97-AF65-F5344CB8AC3E}">
        <p14:creationId xmlns:p14="http://schemas.microsoft.com/office/powerpoint/2010/main" val="1943993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I have these two design goal in mind.</a:t>
            </a:r>
          </a:p>
          <a:p>
            <a:pPr marL="0" lvl="0" indent="0" algn="l" rtl="0">
              <a:spcBef>
                <a:spcPts val="0"/>
              </a:spcBef>
              <a:spcAft>
                <a:spcPts val="0"/>
              </a:spcAft>
              <a:buNone/>
            </a:pPr>
            <a:r>
              <a:rPr lang="en-SG" dirty="0"/>
              <a:t>The first thing is to chieve low latency in response to user gesture, as it won’t be ideal for the user to only hear the drum sound 2 seconds after they make a gesture</a:t>
            </a:r>
          </a:p>
          <a:p>
            <a:pPr marL="0" lvl="0" indent="0" algn="l" rtl="0">
              <a:spcBef>
                <a:spcPts val="0"/>
              </a:spcBef>
              <a:spcAft>
                <a:spcPts val="0"/>
              </a:spcAft>
              <a:buNone/>
            </a:pPr>
            <a:r>
              <a:rPr lang="en-SG" dirty="0"/>
              <a:t>The second thing would be achieving high accuracy in inference, we want the user to hear the drum sound that they expect.</a:t>
            </a:r>
            <a:endParaRPr dirty="0"/>
          </a:p>
        </p:txBody>
      </p:sp>
    </p:spTree>
    <p:extLst>
      <p:ext uri="{BB962C8B-B14F-4D97-AF65-F5344CB8AC3E}">
        <p14:creationId xmlns:p14="http://schemas.microsoft.com/office/powerpoint/2010/main" val="404792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For low latency, it basically pivots around these two factors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First, determine a suitable threshold to trigger data sampling</a:t>
            </a:r>
          </a:p>
          <a:p>
            <a:pPr marL="0" lvl="0" indent="0" algn="l" rtl="0">
              <a:spcBef>
                <a:spcPts val="0"/>
              </a:spcBef>
              <a:spcAft>
                <a:spcPts val="0"/>
              </a:spcAft>
              <a:buNone/>
            </a:pPr>
            <a:r>
              <a:rPr lang="en-SG" dirty="0"/>
              <a:t>Let’s look at the webapp where we can visualise the magnitude of the movement and from there, we can figure out a good threshold value.</a:t>
            </a:r>
          </a:p>
          <a:p>
            <a:pPr marL="0" lvl="0" indent="0" algn="l" rtl="0">
              <a:spcBef>
                <a:spcPts val="0"/>
              </a:spcBef>
              <a:spcAft>
                <a:spcPts val="0"/>
              </a:spcAft>
              <a:buNone/>
            </a:pPr>
            <a:r>
              <a:rPr lang="en-SG" dirty="0"/>
              <a:t>Magnitude is basically calculated by adding all gyroscope and accelerometer </a:t>
            </a:r>
            <a:r>
              <a:rPr lang="en-SG" dirty="0" err="1"/>
              <a:t>datas</a:t>
            </a:r>
            <a:r>
              <a:rPr lang="en-SG" dirty="0"/>
              <a:t>, the value is then normalised to lie within the range between 0 and 1.</a:t>
            </a:r>
          </a:p>
          <a:p>
            <a:pPr marL="0" lvl="0" indent="0" algn="l" rtl="0">
              <a:spcBef>
                <a:spcPts val="0"/>
              </a:spcBef>
              <a:spcAft>
                <a:spcPts val="0"/>
              </a:spcAft>
              <a:buNone/>
            </a:pPr>
            <a:r>
              <a:rPr lang="en-SG" dirty="0"/>
              <a:t>When my magnitude surpass the threshold, the bar changes its </a:t>
            </a:r>
            <a:r>
              <a:rPr lang="en-SG" dirty="0" err="1"/>
              <a:t>color</a:t>
            </a:r>
            <a:r>
              <a:rPr lang="en-SG" dirty="0"/>
              <a:t> to green telling me that the threshold is surpassed.</a:t>
            </a:r>
          </a:p>
          <a:p>
            <a:pPr marL="0" lvl="0" indent="0" algn="l" rtl="0">
              <a:spcBef>
                <a:spcPts val="0"/>
              </a:spcBef>
              <a:spcAft>
                <a:spcPts val="0"/>
              </a:spcAft>
              <a:buNone/>
            </a:pPr>
            <a:r>
              <a:rPr lang="en-SG" dirty="0"/>
              <a:t>We don’t want the threshold to be too low, the board would be too sensitive, many false trigger will be called</a:t>
            </a:r>
          </a:p>
          <a:p>
            <a:pPr marL="0" lvl="0" indent="0" algn="l" rtl="0">
              <a:spcBef>
                <a:spcPts val="0"/>
              </a:spcBef>
              <a:spcAft>
                <a:spcPts val="0"/>
              </a:spcAft>
              <a:buNone/>
            </a:pPr>
            <a:r>
              <a:rPr lang="en-SG" dirty="0"/>
              <a:t>We also don’t want it to be too high, user would be required to hit way harder to surpass threshold, bad user experience</a:t>
            </a:r>
          </a:p>
          <a:p>
            <a:pPr marL="0" lvl="0" indent="0" algn="l" rtl="0">
              <a:spcBef>
                <a:spcPts val="0"/>
              </a:spcBef>
              <a:spcAft>
                <a:spcPts val="0"/>
              </a:spcAft>
              <a:buNone/>
            </a:pPr>
            <a:r>
              <a:rPr lang="en-SG" dirty="0"/>
              <a:t>After a few trial, I think 0.16 is a pretty good threshold value that is just right for this project.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Back to the design goal.</a:t>
            </a:r>
          </a:p>
          <a:p>
            <a:pPr marL="0" lvl="0" indent="0" algn="l" rtl="0">
              <a:spcBef>
                <a:spcPts val="0"/>
              </a:spcBef>
              <a:spcAft>
                <a:spcPts val="0"/>
              </a:spcAft>
              <a:buNone/>
            </a:pPr>
            <a:r>
              <a:rPr lang="en-SG" dirty="0"/>
              <a:t>The second thing to be determined would be the response time. What exactly is a response time.</a:t>
            </a:r>
          </a:p>
          <a:p>
            <a:pPr marL="0" lvl="0" indent="0" algn="l" rtl="0">
              <a:spcBef>
                <a:spcPts val="0"/>
              </a:spcBef>
              <a:spcAft>
                <a:spcPts val="0"/>
              </a:spcAft>
              <a:buNone/>
            </a:pPr>
            <a:r>
              <a:rPr lang="en-SG" dirty="0"/>
              <a:t>It is the time span between when you trigger the data sampling until you hear the drum sound on the webapp.</a:t>
            </a:r>
          </a:p>
          <a:p>
            <a:pPr marL="0" lvl="0" indent="0" algn="l" rtl="0">
              <a:spcBef>
                <a:spcPts val="0"/>
              </a:spcBef>
              <a:spcAft>
                <a:spcPts val="0"/>
              </a:spcAft>
              <a:buNone/>
            </a:pPr>
            <a:r>
              <a:rPr lang="en-SG" dirty="0"/>
              <a:t>This is the delay between user action and user seeing the result, which is what we want to minimize to the point that they are unnoticeable or at least fairly acceptable.</a:t>
            </a:r>
          </a:p>
          <a:p>
            <a:pPr marL="0" lvl="0" indent="0" algn="l" rtl="0">
              <a:spcBef>
                <a:spcPts val="0"/>
              </a:spcBef>
              <a:spcAft>
                <a:spcPts val="0"/>
              </a:spcAft>
              <a:buNone/>
            </a:pPr>
            <a:r>
              <a:rPr lang="en-SG" dirty="0"/>
              <a:t>Let’s look at the webapp again, I have a setting where I can do a quick test on the response time.</a:t>
            </a:r>
          </a:p>
          <a:p>
            <a:pPr marL="0" lvl="0" indent="0" algn="l" rtl="0">
              <a:spcBef>
                <a:spcPts val="0"/>
              </a:spcBef>
              <a:spcAft>
                <a:spcPts val="0"/>
              </a:spcAft>
              <a:buNone/>
            </a:pPr>
            <a:r>
              <a:rPr lang="en-SG" dirty="0"/>
              <a:t>Let’s set the response time we want to test to somewhere close to 900ms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So 200ms will be the response time for the system to be considered responsive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Back to the slide, our response time will be 200ms minimum.</a:t>
            </a:r>
          </a:p>
          <a:p>
            <a:pPr marL="0" lvl="0" indent="0" algn="l" rtl="0">
              <a:spcBef>
                <a:spcPts val="0"/>
              </a:spcBef>
              <a:spcAft>
                <a:spcPts val="0"/>
              </a:spcAft>
              <a:buNone/>
            </a:pPr>
            <a:r>
              <a:rPr lang="en-SG" dirty="0"/>
              <a:t>Within this time span, they are two main operation that dominates the response time, they are the data sampling time and inference time.</a:t>
            </a:r>
          </a:p>
          <a:p>
            <a:pPr marL="0" lvl="0" indent="0" algn="l" rtl="0">
              <a:spcBef>
                <a:spcPts val="0"/>
              </a:spcBef>
              <a:spcAft>
                <a:spcPts val="0"/>
              </a:spcAft>
              <a:buNone/>
            </a:pPr>
            <a:r>
              <a:rPr lang="en-SG" dirty="0"/>
              <a:t>Which mean that the model configuration must be made to minimize these two timings.</a:t>
            </a:r>
          </a:p>
        </p:txBody>
      </p:sp>
    </p:spTree>
    <p:extLst>
      <p:ext uri="{BB962C8B-B14F-4D97-AF65-F5344CB8AC3E}">
        <p14:creationId xmlns:p14="http://schemas.microsoft.com/office/powerpoint/2010/main" val="473688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894e9c6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894e9c6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next design goal would be achieving a high inference accuracy</a:t>
            </a:r>
          </a:p>
          <a:p>
            <a:pPr marL="0" lvl="0" indent="0" algn="l" rtl="0">
              <a:spcBef>
                <a:spcPts val="0"/>
              </a:spcBef>
              <a:spcAft>
                <a:spcPts val="0"/>
              </a:spcAft>
              <a:buNone/>
            </a:pPr>
            <a:r>
              <a:rPr lang="en-SG" dirty="0"/>
              <a:t>That will depends on the clarity of collected data</a:t>
            </a:r>
          </a:p>
          <a:p>
            <a:pPr marL="0" lvl="0" indent="0" algn="l" rtl="0">
              <a:spcBef>
                <a:spcPts val="0"/>
              </a:spcBef>
              <a:spcAft>
                <a:spcPts val="0"/>
              </a:spcAft>
              <a:buNone/>
            </a:pPr>
            <a:r>
              <a:rPr lang="en-SG" dirty="0"/>
              <a:t>As well as how well the model is trained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9794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3"/>
        <p:cNvGrpSpPr/>
        <p:nvPr/>
      </p:nvGrpSpPr>
      <p:grpSpPr>
        <a:xfrm>
          <a:off x="0" y="0"/>
          <a:ext cx="0" cy="0"/>
          <a:chOff x="0" y="0"/>
          <a:chExt cx="0" cy="0"/>
        </a:xfrm>
      </p:grpSpPr>
      <p:pic>
        <p:nvPicPr>
          <p:cNvPr id="54" name="Google Shape;54;p13"/>
          <p:cNvPicPr>
            <a:picLocks noGrp="1" noRot="1" noMove="1" noResize="1" noEditPoints="1" noAdjustHandles="1" noChangeArrowheads="1" noChangeShapeType="1" noCrop="1"/>
          </p:cNvPicPr>
          <p:nvPr/>
        </p:nvPicPr>
        <p:blipFill rotWithShape="1">
          <a:blip r:embed="rId3">
            <a:alphaModFix/>
          </a:blip>
          <a:srcRect t="7693" b="6203"/>
          <a:stretch/>
        </p:blipFill>
        <p:spPr>
          <a:xfrm rot="-2">
            <a:off x="-138895" y="-138442"/>
            <a:ext cx="9294480" cy="5334030"/>
          </a:xfrm>
          <a:prstGeom prst="rect">
            <a:avLst/>
          </a:prstGeom>
          <a:noFill/>
          <a:ln>
            <a:noFill/>
          </a:ln>
        </p:spPr>
      </p:pic>
      <p:sp>
        <p:nvSpPr>
          <p:cNvPr id="55" name="Google Shape;55;p13"/>
          <p:cNvSpPr txBox="1">
            <a:spLocks noGrp="1"/>
          </p:cNvSpPr>
          <p:nvPr>
            <p:ph type="ctrTitle"/>
          </p:nvPr>
        </p:nvSpPr>
        <p:spPr>
          <a:xfrm>
            <a:off x="4092325" y="3764325"/>
            <a:ext cx="4800900" cy="85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400" b="1" dirty="0">
                <a:solidFill>
                  <a:srgbClr val="C9DAF8"/>
                </a:solidFill>
                <a:latin typeface="Ubuntu Medium"/>
                <a:ea typeface="Ubuntu Medium"/>
                <a:cs typeface="Ubuntu Medium"/>
                <a:sym typeface="Ubuntu Medium"/>
              </a:rPr>
              <a:t>Virtual Drum Kit</a:t>
            </a:r>
            <a:endParaRPr sz="4400" b="1" dirty="0">
              <a:solidFill>
                <a:srgbClr val="C9DAF8"/>
              </a:solidFill>
              <a:latin typeface="Ubuntu Medium"/>
              <a:ea typeface="Ubuntu Medium"/>
              <a:cs typeface="Ubuntu Medium"/>
              <a:sym typeface="Ubuntu Medium"/>
            </a:endParaRPr>
          </a:p>
        </p:txBody>
      </p:sp>
      <p:sp>
        <p:nvSpPr>
          <p:cNvPr id="56" name="Google Shape;56;p13"/>
          <p:cNvSpPr txBox="1">
            <a:spLocks noGrp="1"/>
          </p:cNvSpPr>
          <p:nvPr>
            <p:ph type="subTitle" idx="1"/>
          </p:nvPr>
        </p:nvSpPr>
        <p:spPr>
          <a:xfrm>
            <a:off x="5784925" y="4587800"/>
            <a:ext cx="3108300" cy="379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18"/>
              <a:buNone/>
            </a:pPr>
            <a:r>
              <a:rPr lang="en" sz="1502" dirty="0">
                <a:solidFill>
                  <a:srgbClr val="C9DAF8"/>
                </a:solidFill>
                <a:latin typeface="Ubuntu"/>
                <a:ea typeface="Ubuntu"/>
                <a:cs typeface="Ubuntu"/>
                <a:sym typeface="Ubuntu"/>
              </a:rPr>
              <a:t>By Chee Wei Xian (U2021644K)</a:t>
            </a:r>
            <a:endParaRPr sz="1502" dirty="0">
              <a:solidFill>
                <a:srgbClr val="C9DAF8"/>
              </a:solidFill>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Data Collection</a:t>
            </a:r>
            <a:endParaRPr sz="3600" b="1" dirty="0">
              <a:solidFill>
                <a:srgbClr val="CFE2F3"/>
              </a:solidFill>
              <a:latin typeface="Ubuntu" panose="020B0504030602030204" pitchFamily="34" charset="0"/>
            </a:endParaRPr>
          </a:p>
        </p:txBody>
      </p:sp>
      <p:pic>
        <p:nvPicPr>
          <p:cNvPr id="7" name="Picture 6">
            <a:extLst>
              <a:ext uri="{FF2B5EF4-FFF2-40B4-BE49-F238E27FC236}">
                <a16:creationId xmlns:a16="http://schemas.microsoft.com/office/drawing/2014/main" id="{65C0A2F6-9ADB-2872-D16C-8149AFD7A127}"/>
              </a:ext>
            </a:extLst>
          </p:cNvPr>
          <p:cNvPicPr>
            <a:picLocks noChangeAspect="1"/>
          </p:cNvPicPr>
          <p:nvPr/>
        </p:nvPicPr>
        <p:blipFill>
          <a:blip r:embed="rId5"/>
          <a:stretch>
            <a:fillRect/>
          </a:stretch>
        </p:blipFill>
        <p:spPr>
          <a:xfrm>
            <a:off x="231603" y="2072708"/>
            <a:ext cx="2078843" cy="1554412"/>
          </a:xfrm>
          <a:prstGeom prst="rect">
            <a:avLst/>
          </a:prstGeom>
        </p:spPr>
      </p:pic>
      <p:pic>
        <p:nvPicPr>
          <p:cNvPr id="9" name="Picture 8">
            <a:extLst>
              <a:ext uri="{FF2B5EF4-FFF2-40B4-BE49-F238E27FC236}">
                <a16:creationId xmlns:a16="http://schemas.microsoft.com/office/drawing/2014/main" id="{57572EB1-CB0D-5765-A936-224A2E25DA79}"/>
              </a:ext>
            </a:extLst>
          </p:cNvPr>
          <p:cNvPicPr>
            <a:picLocks noChangeAspect="1"/>
          </p:cNvPicPr>
          <p:nvPr/>
        </p:nvPicPr>
        <p:blipFill>
          <a:blip r:embed="rId6"/>
          <a:stretch>
            <a:fillRect/>
          </a:stretch>
        </p:blipFill>
        <p:spPr>
          <a:xfrm>
            <a:off x="2375080" y="2072708"/>
            <a:ext cx="2080200" cy="1554412"/>
          </a:xfrm>
          <a:prstGeom prst="rect">
            <a:avLst/>
          </a:prstGeom>
        </p:spPr>
      </p:pic>
      <p:pic>
        <p:nvPicPr>
          <p:cNvPr id="15" name="Picture 14">
            <a:extLst>
              <a:ext uri="{FF2B5EF4-FFF2-40B4-BE49-F238E27FC236}">
                <a16:creationId xmlns:a16="http://schemas.microsoft.com/office/drawing/2014/main" id="{1902D75E-4FBE-6C2A-1E4F-4E286D495B0D}"/>
              </a:ext>
            </a:extLst>
          </p:cNvPr>
          <p:cNvPicPr>
            <a:picLocks noChangeAspect="1"/>
          </p:cNvPicPr>
          <p:nvPr/>
        </p:nvPicPr>
        <p:blipFill>
          <a:blip r:embed="rId7"/>
          <a:stretch>
            <a:fillRect/>
          </a:stretch>
        </p:blipFill>
        <p:spPr>
          <a:xfrm>
            <a:off x="6670347" y="2072708"/>
            <a:ext cx="2075327" cy="1554412"/>
          </a:xfrm>
          <a:prstGeom prst="rect">
            <a:avLst/>
          </a:prstGeom>
        </p:spPr>
      </p:pic>
      <p:pic>
        <p:nvPicPr>
          <p:cNvPr id="17" name="Picture 16">
            <a:extLst>
              <a:ext uri="{FF2B5EF4-FFF2-40B4-BE49-F238E27FC236}">
                <a16:creationId xmlns:a16="http://schemas.microsoft.com/office/drawing/2014/main" id="{E4F894BA-DD61-99CE-2AB1-C7F38A41A67A}"/>
              </a:ext>
            </a:extLst>
          </p:cNvPr>
          <p:cNvPicPr>
            <a:picLocks noChangeAspect="1"/>
          </p:cNvPicPr>
          <p:nvPr/>
        </p:nvPicPr>
        <p:blipFill>
          <a:blip r:embed="rId8"/>
          <a:stretch>
            <a:fillRect/>
          </a:stretch>
        </p:blipFill>
        <p:spPr>
          <a:xfrm>
            <a:off x="4519914" y="2072708"/>
            <a:ext cx="2085799" cy="1554412"/>
          </a:xfrm>
          <a:prstGeom prst="rect">
            <a:avLst/>
          </a:prstGeom>
        </p:spPr>
      </p:pic>
      <p:sp>
        <p:nvSpPr>
          <p:cNvPr id="19" name="Multiplication Sign 18">
            <a:extLst>
              <a:ext uri="{FF2B5EF4-FFF2-40B4-BE49-F238E27FC236}">
                <a16:creationId xmlns:a16="http://schemas.microsoft.com/office/drawing/2014/main" id="{24B64637-68CD-1ED9-C869-B92B48A4C119}"/>
              </a:ext>
            </a:extLst>
          </p:cNvPr>
          <p:cNvSpPr/>
          <p:nvPr/>
        </p:nvSpPr>
        <p:spPr>
          <a:xfrm>
            <a:off x="5425313" y="3036226"/>
            <a:ext cx="919709" cy="91970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68;p15">
            <a:extLst>
              <a:ext uri="{FF2B5EF4-FFF2-40B4-BE49-F238E27FC236}">
                <a16:creationId xmlns:a16="http://schemas.microsoft.com/office/drawing/2014/main" id="{63FD7CA3-F392-65A0-A459-C3F8D9E0779B}"/>
              </a:ext>
            </a:extLst>
          </p:cNvPr>
          <p:cNvSpPr txBox="1">
            <a:spLocks noGrp="1"/>
          </p:cNvSpPr>
          <p:nvPr>
            <p:ph type="body" idx="1"/>
          </p:nvPr>
        </p:nvSpPr>
        <p:spPr>
          <a:xfrm>
            <a:off x="311700"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Examples of a “down” gesture data</a:t>
            </a:r>
          </a:p>
        </p:txBody>
      </p:sp>
    </p:spTree>
    <p:extLst>
      <p:ext uri="{BB962C8B-B14F-4D97-AF65-F5344CB8AC3E}">
        <p14:creationId xmlns:p14="http://schemas.microsoft.com/office/powerpoint/2010/main" val="231884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Model Training</a:t>
            </a:r>
            <a:endParaRPr sz="3600" b="1" dirty="0">
              <a:solidFill>
                <a:srgbClr val="CFE2F3"/>
              </a:solidFill>
              <a:latin typeface="Ubuntu" panose="020B0504030602030204" pitchFamily="34" charset="0"/>
            </a:endParaRPr>
          </a:p>
        </p:txBody>
      </p:sp>
      <p:pic>
        <p:nvPicPr>
          <p:cNvPr id="3" name="Picture 2">
            <a:extLst>
              <a:ext uri="{FF2B5EF4-FFF2-40B4-BE49-F238E27FC236}">
                <a16:creationId xmlns:a16="http://schemas.microsoft.com/office/drawing/2014/main" id="{6C0280D4-37EE-9C98-86FC-733449F206F2}"/>
              </a:ext>
            </a:extLst>
          </p:cNvPr>
          <p:cNvPicPr>
            <a:picLocks noChangeAspect="1"/>
          </p:cNvPicPr>
          <p:nvPr/>
        </p:nvPicPr>
        <p:blipFill>
          <a:blip r:embed="rId5"/>
          <a:stretch>
            <a:fillRect/>
          </a:stretch>
        </p:blipFill>
        <p:spPr>
          <a:xfrm>
            <a:off x="394272" y="2985871"/>
            <a:ext cx="8212540" cy="1669468"/>
          </a:xfrm>
          <a:prstGeom prst="rect">
            <a:avLst/>
          </a:prstGeom>
        </p:spPr>
      </p:pic>
      <p:sp>
        <p:nvSpPr>
          <p:cNvPr id="8" name="Google Shape;68;p15">
            <a:extLst>
              <a:ext uri="{FF2B5EF4-FFF2-40B4-BE49-F238E27FC236}">
                <a16:creationId xmlns:a16="http://schemas.microsoft.com/office/drawing/2014/main" id="{BD48E6BE-C54C-60CE-9043-C223E6C41A53}"/>
              </a:ext>
            </a:extLst>
          </p:cNvPr>
          <p:cNvSpPr txBox="1">
            <a:spLocks noGrp="1"/>
          </p:cNvSpPr>
          <p:nvPr>
            <p:ph type="body" idx="1"/>
          </p:nvPr>
        </p:nvSpPr>
        <p:spPr>
          <a:xfrm>
            <a:off x="476844" y="1349315"/>
            <a:ext cx="83554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Eight classes</a:t>
            </a:r>
          </a:p>
          <a:p>
            <a:pPr fontAlgn="base"/>
            <a:r>
              <a:rPr lang="en-SG" b="0" i="0" u="none" strike="noStrike" dirty="0">
                <a:solidFill>
                  <a:srgbClr val="CFE2F3"/>
                </a:solidFill>
                <a:effectLst/>
                <a:latin typeface="Ubuntu" panose="020B0504030602030204" pitchFamily="34" charset="0"/>
              </a:rPr>
              <a:t>Top(L), Top(R), Down(L), Down(R), Twist(L), Twist(R), Side, Unknown</a:t>
            </a:r>
          </a:p>
        </p:txBody>
      </p:sp>
      <p:pic>
        <p:nvPicPr>
          <p:cNvPr id="9" name="Google Shape;74;p15">
            <a:extLst>
              <a:ext uri="{FF2B5EF4-FFF2-40B4-BE49-F238E27FC236}">
                <a16:creationId xmlns:a16="http://schemas.microsoft.com/office/drawing/2014/main" id="{0C71263D-0E42-B808-4F9B-5A31113D25B9}"/>
              </a:ext>
            </a:extLst>
          </p:cNvPr>
          <p:cNvPicPr preferRelativeResize="0"/>
          <p:nvPr/>
        </p:nvPicPr>
        <p:blipFill>
          <a:blip r:embed="rId6">
            <a:alphaModFix/>
          </a:blip>
          <a:stretch>
            <a:fillRect/>
          </a:stretch>
        </p:blipFill>
        <p:spPr>
          <a:xfrm>
            <a:off x="311700" y="1451690"/>
            <a:ext cx="304800" cy="304800"/>
          </a:xfrm>
          <a:prstGeom prst="rect">
            <a:avLst/>
          </a:prstGeom>
          <a:noFill/>
          <a:ln>
            <a:noFill/>
          </a:ln>
        </p:spPr>
      </p:pic>
      <p:sp>
        <p:nvSpPr>
          <p:cNvPr id="14" name="Google Shape;68;p15">
            <a:extLst>
              <a:ext uri="{FF2B5EF4-FFF2-40B4-BE49-F238E27FC236}">
                <a16:creationId xmlns:a16="http://schemas.microsoft.com/office/drawing/2014/main" id="{39ACFA74-8888-2EEF-B7FA-F2F9AA1426C7}"/>
              </a:ext>
            </a:extLst>
          </p:cNvPr>
          <p:cNvSpPr txBox="1">
            <a:spLocks/>
          </p:cNvSpPr>
          <p:nvPr/>
        </p:nvSpPr>
        <p:spPr>
          <a:xfrm>
            <a:off x="394272" y="2038711"/>
            <a:ext cx="83554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320 captures in total</a:t>
            </a:r>
          </a:p>
          <a:p>
            <a:pPr fontAlgn="base"/>
            <a:r>
              <a:rPr lang="en-SG" dirty="0">
                <a:solidFill>
                  <a:srgbClr val="CFE2F3"/>
                </a:solidFill>
                <a:latin typeface="Ubuntu" panose="020B0504030602030204" pitchFamily="34" charset="0"/>
              </a:rPr>
              <a:t>160 captures for training, 80 for validation, 80 for test</a:t>
            </a:r>
          </a:p>
        </p:txBody>
      </p:sp>
      <p:pic>
        <p:nvPicPr>
          <p:cNvPr id="15" name="Google Shape;74;p15">
            <a:extLst>
              <a:ext uri="{FF2B5EF4-FFF2-40B4-BE49-F238E27FC236}">
                <a16:creationId xmlns:a16="http://schemas.microsoft.com/office/drawing/2014/main" id="{55632175-52BC-EE7A-140F-AE73FEE12196}"/>
              </a:ext>
            </a:extLst>
          </p:cNvPr>
          <p:cNvPicPr preferRelativeResize="0"/>
          <p:nvPr/>
        </p:nvPicPr>
        <p:blipFill>
          <a:blip r:embed="rId6">
            <a:alphaModFix/>
          </a:blip>
          <a:stretch>
            <a:fillRect/>
          </a:stretch>
        </p:blipFill>
        <p:spPr>
          <a:xfrm>
            <a:off x="229128" y="2141086"/>
            <a:ext cx="304800" cy="304800"/>
          </a:xfrm>
          <a:prstGeom prst="rect">
            <a:avLst/>
          </a:prstGeom>
          <a:noFill/>
          <a:ln>
            <a:noFill/>
          </a:ln>
        </p:spPr>
      </p:pic>
    </p:spTree>
    <p:extLst>
      <p:ext uri="{BB962C8B-B14F-4D97-AF65-F5344CB8AC3E}">
        <p14:creationId xmlns:p14="http://schemas.microsoft.com/office/powerpoint/2010/main" val="778953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Model Training</a:t>
            </a:r>
            <a:endParaRPr sz="3600" b="1" dirty="0">
              <a:solidFill>
                <a:srgbClr val="CFE2F3"/>
              </a:solidFill>
              <a:latin typeface="Ubuntu" panose="020B0504030602030204" pitchFamily="34" charset="0"/>
            </a:endParaRPr>
          </a:p>
        </p:txBody>
      </p:sp>
      <p:pic>
        <p:nvPicPr>
          <p:cNvPr id="1026" name="Picture 2">
            <a:extLst>
              <a:ext uri="{FF2B5EF4-FFF2-40B4-BE49-F238E27FC236}">
                <a16:creationId xmlns:a16="http://schemas.microsoft.com/office/drawing/2014/main" id="{C1544F89-FFB8-3EAB-DAA6-086EF561A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00" y="1900727"/>
            <a:ext cx="2959820" cy="3028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088022E-D008-D42E-CE4C-DD9FA7203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6452" y="1900727"/>
            <a:ext cx="2959820" cy="297692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8;p15">
            <a:extLst>
              <a:ext uri="{FF2B5EF4-FFF2-40B4-BE49-F238E27FC236}">
                <a16:creationId xmlns:a16="http://schemas.microsoft.com/office/drawing/2014/main" id="{BD48E6BE-C54C-60CE-9043-C223E6C41A53}"/>
              </a:ext>
            </a:extLst>
          </p:cNvPr>
          <p:cNvSpPr txBox="1">
            <a:spLocks noGrp="1"/>
          </p:cNvSpPr>
          <p:nvPr>
            <p:ph type="body" idx="1"/>
          </p:nvPr>
        </p:nvSpPr>
        <p:spPr>
          <a:xfrm>
            <a:off x="476844" y="1349315"/>
            <a:ext cx="364811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dirty="0">
                <a:solidFill>
                  <a:srgbClr val="CFE2F3"/>
                </a:solidFill>
                <a:latin typeface="Ubuntu" panose="020B0504030602030204" pitchFamily="34" charset="0"/>
              </a:rPr>
              <a:t>Training/Validation loss (5-8%)</a:t>
            </a:r>
            <a:endParaRPr lang="en-SG" b="0" i="0" u="none" strike="noStrike" dirty="0">
              <a:solidFill>
                <a:srgbClr val="CFE2F3"/>
              </a:solidFill>
              <a:effectLst/>
              <a:latin typeface="Ubuntu" panose="020B0504030602030204" pitchFamily="34" charset="0"/>
            </a:endParaRPr>
          </a:p>
        </p:txBody>
      </p:sp>
      <p:pic>
        <p:nvPicPr>
          <p:cNvPr id="9" name="Google Shape;74;p15">
            <a:extLst>
              <a:ext uri="{FF2B5EF4-FFF2-40B4-BE49-F238E27FC236}">
                <a16:creationId xmlns:a16="http://schemas.microsoft.com/office/drawing/2014/main" id="{0C71263D-0E42-B808-4F9B-5A31113D25B9}"/>
              </a:ext>
            </a:extLst>
          </p:cNvPr>
          <p:cNvPicPr preferRelativeResize="0"/>
          <p:nvPr/>
        </p:nvPicPr>
        <p:blipFill>
          <a:blip r:embed="rId7">
            <a:alphaModFix/>
          </a:blip>
          <a:stretch>
            <a:fillRect/>
          </a:stretch>
        </p:blipFill>
        <p:spPr>
          <a:xfrm>
            <a:off x="311700" y="1451690"/>
            <a:ext cx="304800" cy="304800"/>
          </a:xfrm>
          <a:prstGeom prst="rect">
            <a:avLst/>
          </a:prstGeom>
          <a:noFill/>
          <a:ln>
            <a:noFill/>
          </a:ln>
        </p:spPr>
      </p:pic>
      <p:sp>
        <p:nvSpPr>
          <p:cNvPr id="2" name="Google Shape;68;p15">
            <a:extLst>
              <a:ext uri="{FF2B5EF4-FFF2-40B4-BE49-F238E27FC236}">
                <a16:creationId xmlns:a16="http://schemas.microsoft.com/office/drawing/2014/main" id="{24F594C6-C837-FAF5-FF44-5F30A5F34768}"/>
              </a:ext>
            </a:extLst>
          </p:cNvPr>
          <p:cNvSpPr txBox="1">
            <a:spLocks/>
          </p:cNvSpPr>
          <p:nvPr/>
        </p:nvSpPr>
        <p:spPr>
          <a:xfrm>
            <a:off x="4880250" y="1349315"/>
            <a:ext cx="403764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Training/Validation accuracy (95%)</a:t>
            </a:r>
          </a:p>
        </p:txBody>
      </p:sp>
      <p:pic>
        <p:nvPicPr>
          <p:cNvPr id="4" name="Google Shape;74;p15">
            <a:extLst>
              <a:ext uri="{FF2B5EF4-FFF2-40B4-BE49-F238E27FC236}">
                <a16:creationId xmlns:a16="http://schemas.microsoft.com/office/drawing/2014/main" id="{7FF5145A-67CB-68F6-5460-9AB6BC1DA638}"/>
              </a:ext>
            </a:extLst>
          </p:cNvPr>
          <p:cNvPicPr preferRelativeResize="0"/>
          <p:nvPr/>
        </p:nvPicPr>
        <p:blipFill>
          <a:blip r:embed="rId7">
            <a:alphaModFix/>
          </a:blip>
          <a:stretch>
            <a:fillRect/>
          </a:stretch>
        </p:blipFill>
        <p:spPr>
          <a:xfrm>
            <a:off x="4727850" y="1426415"/>
            <a:ext cx="304800" cy="304800"/>
          </a:xfrm>
          <a:prstGeom prst="rect">
            <a:avLst/>
          </a:prstGeom>
          <a:noFill/>
          <a:ln>
            <a:noFill/>
          </a:ln>
        </p:spPr>
      </p:pic>
    </p:spTree>
    <p:extLst>
      <p:ext uri="{BB962C8B-B14F-4D97-AF65-F5344CB8AC3E}">
        <p14:creationId xmlns:p14="http://schemas.microsoft.com/office/powerpoint/2010/main" val="377693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Model Training</a:t>
            </a:r>
            <a:endParaRPr sz="3600" b="1" dirty="0">
              <a:solidFill>
                <a:srgbClr val="CFE2F3"/>
              </a:solidFill>
              <a:latin typeface="Ubuntu" panose="020B0504030602030204" pitchFamily="34" charset="0"/>
            </a:endParaRPr>
          </a:p>
        </p:txBody>
      </p:sp>
      <p:pic>
        <p:nvPicPr>
          <p:cNvPr id="1030" name="Picture 6">
            <a:extLst>
              <a:ext uri="{FF2B5EF4-FFF2-40B4-BE49-F238E27FC236}">
                <a16:creationId xmlns:a16="http://schemas.microsoft.com/office/drawing/2014/main" id="{A96C66DA-60A6-DBE5-7F97-F62794547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9280" y="1451690"/>
            <a:ext cx="3475396" cy="334599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8;p15">
            <a:extLst>
              <a:ext uri="{FF2B5EF4-FFF2-40B4-BE49-F238E27FC236}">
                <a16:creationId xmlns:a16="http://schemas.microsoft.com/office/drawing/2014/main" id="{BD48E6BE-C54C-60CE-9043-C223E6C41A53}"/>
              </a:ext>
            </a:extLst>
          </p:cNvPr>
          <p:cNvSpPr txBox="1">
            <a:spLocks noGrp="1"/>
          </p:cNvSpPr>
          <p:nvPr>
            <p:ph type="body" idx="1"/>
          </p:nvPr>
        </p:nvSpPr>
        <p:spPr>
          <a:xfrm>
            <a:off x="476844" y="1349315"/>
            <a:ext cx="347539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dirty="0">
                <a:solidFill>
                  <a:srgbClr val="CFE2F3"/>
                </a:solidFill>
                <a:latin typeface="Ubuntu" panose="020B0504030602030204" pitchFamily="34" charset="0"/>
              </a:rPr>
              <a:t>Prediction on test data</a:t>
            </a:r>
          </a:p>
          <a:p>
            <a:pPr fontAlgn="base"/>
            <a:r>
              <a:rPr lang="en-SG" b="0" i="0" u="none" strike="noStrike" dirty="0">
                <a:solidFill>
                  <a:srgbClr val="CFE2F3"/>
                </a:solidFill>
                <a:effectLst/>
                <a:latin typeface="Ubuntu" panose="020B0504030602030204" pitchFamily="34" charset="0"/>
              </a:rPr>
              <a:t>79/80 correct prediction</a:t>
            </a:r>
          </a:p>
        </p:txBody>
      </p:sp>
      <p:pic>
        <p:nvPicPr>
          <p:cNvPr id="9" name="Google Shape;74;p15">
            <a:extLst>
              <a:ext uri="{FF2B5EF4-FFF2-40B4-BE49-F238E27FC236}">
                <a16:creationId xmlns:a16="http://schemas.microsoft.com/office/drawing/2014/main" id="{0C71263D-0E42-B808-4F9B-5A31113D25B9}"/>
              </a:ext>
            </a:extLst>
          </p:cNvPr>
          <p:cNvPicPr preferRelativeResize="0"/>
          <p:nvPr/>
        </p:nvPicPr>
        <p:blipFill>
          <a:blip r:embed="rId6">
            <a:alphaModFix/>
          </a:blip>
          <a:stretch>
            <a:fillRect/>
          </a:stretch>
        </p:blipFill>
        <p:spPr>
          <a:xfrm>
            <a:off x="311700" y="1451690"/>
            <a:ext cx="304800" cy="304800"/>
          </a:xfrm>
          <a:prstGeom prst="rect">
            <a:avLst/>
          </a:prstGeom>
          <a:noFill/>
          <a:ln>
            <a:noFill/>
          </a:ln>
        </p:spPr>
      </p:pic>
      <p:sp>
        <p:nvSpPr>
          <p:cNvPr id="2" name="TextBox 1">
            <a:extLst>
              <a:ext uri="{FF2B5EF4-FFF2-40B4-BE49-F238E27FC236}">
                <a16:creationId xmlns:a16="http://schemas.microsoft.com/office/drawing/2014/main" id="{6BA9EACA-BE09-6FF8-8605-BA706F6C1A3A}"/>
              </a:ext>
            </a:extLst>
          </p:cNvPr>
          <p:cNvSpPr txBox="1"/>
          <p:nvPr/>
        </p:nvSpPr>
        <p:spPr>
          <a:xfrm>
            <a:off x="378653" y="2569723"/>
            <a:ext cx="2369559" cy="584775"/>
          </a:xfrm>
          <a:prstGeom prst="rect">
            <a:avLst/>
          </a:prstGeom>
          <a:noFill/>
        </p:spPr>
        <p:txBody>
          <a:bodyPr wrap="none" rtlCol="0">
            <a:spAutoFit/>
          </a:bodyPr>
          <a:lstStyle/>
          <a:p>
            <a:r>
              <a:rPr lang="en-SG" sz="3200" b="1" dirty="0">
                <a:solidFill>
                  <a:schemeClr val="bg1">
                    <a:lumMod val="85000"/>
                  </a:schemeClr>
                </a:solidFill>
                <a:latin typeface="Ubuntu" panose="020B0504030602030204" pitchFamily="34" charset="0"/>
              </a:rPr>
              <a:t>Accuracy </a:t>
            </a:r>
            <a:r>
              <a:rPr lang="en-SG" sz="3200" b="0" i="0" dirty="0">
                <a:solidFill>
                  <a:srgbClr val="00B050"/>
                </a:solidFill>
                <a:effectLst/>
                <a:latin typeface="arial" panose="020B0604020202020204" pitchFamily="34" charset="0"/>
              </a:rPr>
              <a:t>✓</a:t>
            </a:r>
            <a:endParaRPr lang="en-SG" sz="3200" b="1" dirty="0">
              <a:solidFill>
                <a:srgbClr val="00B050"/>
              </a:solidFill>
              <a:latin typeface="Ubuntu" panose="020B0504030602030204" pitchFamily="34" charset="0"/>
            </a:endParaRPr>
          </a:p>
        </p:txBody>
      </p:sp>
      <p:sp>
        <p:nvSpPr>
          <p:cNvPr id="3" name="TextBox 2">
            <a:extLst>
              <a:ext uri="{FF2B5EF4-FFF2-40B4-BE49-F238E27FC236}">
                <a16:creationId xmlns:a16="http://schemas.microsoft.com/office/drawing/2014/main" id="{941274AA-4FE7-6CE7-20AA-64EE71615478}"/>
              </a:ext>
            </a:extLst>
          </p:cNvPr>
          <p:cNvSpPr txBox="1"/>
          <p:nvPr/>
        </p:nvSpPr>
        <p:spPr>
          <a:xfrm>
            <a:off x="428321" y="3266834"/>
            <a:ext cx="3546164" cy="584775"/>
          </a:xfrm>
          <a:prstGeom prst="rect">
            <a:avLst/>
          </a:prstGeom>
          <a:noFill/>
        </p:spPr>
        <p:txBody>
          <a:bodyPr wrap="none" rtlCol="0">
            <a:spAutoFit/>
          </a:bodyPr>
          <a:lstStyle/>
          <a:p>
            <a:r>
              <a:rPr lang="en-SG" sz="3200" b="1" dirty="0">
                <a:solidFill>
                  <a:schemeClr val="bg1">
                    <a:lumMod val="85000"/>
                  </a:schemeClr>
                </a:solidFill>
                <a:latin typeface="Ubuntu" panose="020B0504030602030204" pitchFamily="34" charset="0"/>
              </a:rPr>
              <a:t>Latency &lt;200ms</a:t>
            </a:r>
            <a:r>
              <a:rPr lang="en-SG" sz="3200" dirty="0">
                <a:solidFill>
                  <a:srgbClr val="FF0000"/>
                </a:solidFill>
                <a:latin typeface="arial" panose="020B0604020202020204" pitchFamily="34" charset="0"/>
              </a:rPr>
              <a:t>?</a:t>
            </a:r>
            <a:endParaRPr lang="en-SG" sz="3200" b="1" dirty="0">
              <a:solidFill>
                <a:srgbClr val="FF0000"/>
              </a:solidFill>
              <a:latin typeface="Ubuntu" panose="020B0504030602030204" pitchFamily="34" charset="0"/>
            </a:endParaRPr>
          </a:p>
        </p:txBody>
      </p:sp>
    </p:spTree>
    <p:extLst>
      <p:ext uri="{BB962C8B-B14F-4D97-AF65-F5344CB8AC3E}">
        <p14:creationId xmlns:p14="http://schemas.microsoft.com/office/powerpoint/2010/main" val="41221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Inference accuracy vs response time</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311700" y="1349315"/>
            <a:ext cx="6838356" cy="459000"/>
          </a:xfrm>
          <a:prstGeom prst="rect">
            <a:avLst/>
          </a:prstGeom>
        </p:spPr>
        <p:txBody>
          <a:bodyPr spcFirstLastPara="1" wrap="square" lIns="91425" tIns="91425" rIns="91425" bIns="91425" anchor="t" anchorCtr="0">
            <a:noAutofit/>
          </a:bodyPr>
          <a:lstStyle/>
          <a:p>
            <a:pPr marL="114300" indent="0" fontAlgn="base">
              <a:buNone/>
            </a:pPr>
            <a:r>
              <a:rPr lang="en-SG" dirty="0">
                <a:solidFill>
                  <a:srgbClr val="CFE2F3"/>
                </a:solidFill>
                <a:latin typeface="Ubuntu" panose="020B0504030602030204" pitchFamily="34" charset="0"/>
              </a:rPr>
              <a:t>Performance of models with different input sizes</a:t>
            </a:r>
            <a:endParaRPr lang="en-SG" b="0" i="0" u="none" strike="noStrike" dirty="0">
              <a:solidFill>
                <a:srgbClr val="CFE2F3"/>
              </a:solidFill>
              <a:effectLst/>
              <a:latin typeface="Ubuntu" panose="020B0504030602030204" pitchFamily="34" charset="0"/>
            </a:endParaRPr>
          </a:p>
        </p:txBody>
      </p:sp>
      <p:pic>
        <p:nvPicPr>
          <p:cNvPr id="3" name="Picture 2">
            <a:extLst>
              <a:ext uri="{FF2B5EF4-FFF2-40B4-BE49-F238E27FC236}">
                <a16:creationId xmlns:a16="http://schemas.microsoft.com/office/drawing/2014/main" id="{4A0CB780-3F16-2F64-49A1-184E07384C67}"/>
              </a:ext>
            </a:extLst>
          </p:cNvPr>
          <p:cNvPicPr>
            <a:picLocks noChangeAspect="1"/>
          </p:cNvPicPr>
          <p:nvPr/>
        </p:nvPicPr>
        <p:blipFill>
          <a:blip r:embed="rId5"/>
          <a:stretch>
            <a:fillRect/>
          </a:stretch>
        </p:blipFill>
        <p:spPr>
          <a:xfrm>
            <a:off x="544066" y="1808315"/>
            <a:ext cx="7779395" cy="3068485"/>
          </a:xfrm>
          <a:prstGeom prst="rect">
            <a:avLst/>
          </a:prstGeom>
        </p:spPr>
      </p:pic>
      <p:sp>
        <p:nvSpPr>
          <p:cNvPr id="6" name="Rectangle 5">
            <a:extLst>
              <a:ext uri="{FF2B5EF4-FFF2-40B4-BE49-F238E27FC236}">
                <a16:creationId xmlns:a16="http://schemas.microsoft.com/office/drawing/2014/main" id="{47E9AF79-2245-EEA5-A51E-EBF89FBF9DA5}"/>
              </a:ext>
            </a:extLst>
          </p:cNvPr>
          <p:cNvSpPr/>
          <p:nvPr/>
        </p:nvSpPr>
        <p:spPr>
          <a:xfrm>
            <a:off x="5334439" y="2598785"/>
            <a:ext cx="2937833" cy="37066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7" name="Rectangle 6">
            <a:extLst>
              <a:ext uri="{FF2B5EF4-FFF2-40B4-BE49-F238E27FC236}">
                <a16:creationId xmlns:a16="http://schemas.microsoft.com/office/drawing/2014/main" id="{9ADD6087-5A91-6D5D-8D7D-078797618139}"/>
              </a:ext>
            </a:extLst>
          </p:cNvPr>
          <p:cNvSpPr/>
          <p:nvPr/>
        </p:nvSpPr>
        <p:spPr>
          <a:xfrm>
            <a:off x="579783" y="2600874"/>
            <a:ext cx="620367" cy="37066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51AF848B-4B69-7522-4C5E-9445BAF0EA31}"/>
              </a:ext>
            </a:extLst>
          </p:cNvPr>
          <p:cNvSpPr/>
          <p:nvPr/>
        </p:nvSpPr>
        <p:spPr>
          <a:xfrm>
            <a:off x="5334439" y="3342557"/>
            <a:ext cx="2937833" cy="37066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9" name="Rectangle 8">
            <a:extLst>
              <a:ext uri="{FF2B5EF4-FFF2-40B4-BE49-F238E27FC236}">
                <a16:creationId xmlns:a16="http://schemas.microsoft.com/office/drawing/2014/main" id="{0A5AB5A9-7564-5C2C-8362-AD0BE10DF984}"/>
              </a:ext>
            </a:extLst>
          </p:cNvPr>
          <p:cNvSpPr/>
          <p:nvPr/>
        </p:nvSpPr>
        <p:spPr>
          <a:xfrm>
            <a:off x="579783" y="3356161"/>
            <a:ext cx="620367" cy="37066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8078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Inference accuracy vs response time</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311700" y="1349315"/>
            <a:ext cx="6838356" cy="459000"/>
          </a:xfrm>
          <a:prstGeom prst="rect">
            <a:avLst/>
          </a:prstGeom>
        </p:spPr>
        <p:txBody>
          <a:bodyPr spcFirstLastPara="1" wrap="square" lIns="91425" tIns="91425" rIns="91425" bIns="91425" anchor="t" anchorCtr="0">
            <a:noAutofit/>
          </a:bodyPr>
          <a:lstStyle/>
          <a:p>
            <a:pPr marL="114300" indent="0" fontAlgn="base">
              <a:buNone/>
            </a:pPr>
            <a:r>
              <a:rPr lang="en-SG" dirty="0">
                <a:solidFill>
                  <a:srgbClr val="CFE2F3"/>
                </a:solidFill>
                <a:latin typeface="Ubuntu" panose="020B0504030602030204" pitchFamily="34" charset="0"/>
              </a:rPr>
              <a:t>Performance of models with different complexities</a:t>
            </a:r>
          </a:p>
        </p:txBody>
      </p:sp>
      <p:pic>
        <p:nvPicPr>
          <p:cNvPr id="14" name="Picture 13">
            <a:extLst>
              <a:ext uri="{FF2B5EF4-FFF2-40B4-BE49-F238E27FC236}">
                <a16:creationId xmlns:a16="http://schemas.microsoft.com/office/drawing/2014/main" id="{31C2CC6A-FED4-648F-52FE-ACBEFD8B3436}"/>
              </a:ext>
            </a:extLst>
          </p:cNvPr>
          <p:cNvPicPr>
            <a:picLocks noChangeAspect="1"/>
          </p:cNvPicPr>
          <p:nvPr/>
        </p:nvPicPr>
        <p:blipFill>
          <a:blip r:embed="rId5"/>
          <a:stretch>
            <a:fillRect/>
          </a:stretch>
        </p:blipFill>
        <p:spPr>
          <a:xfrm>
            <a:off x="541109" y="1848326"/>
            <a:ext cx="7860433" cy="2138279"/>
          </a:xfrm>
          <a:prstGeom prst="rect">
            <a:avLst/>
          </a:prstGeom>
        </p:spPr>
      </p:pic>
      <p:sp>
        <p:nvSpPr>
          <p:cNvPr id="6" name="Rectangle 5">
            <a:extLst>
              <a:ext uri="{FF2B5EF4-FFF2-40B4-BE49-F238E27FC236}">
                <a16:creationId xmlns:a16="http://schemas.microsoft.com/office/drawing/2014/main" id="{47E9AF79-2245-EEA5-A51E-EBF89FBF9DA5}"/>
              </a:ext>
            </a:extLst>
          </p:cNvPr>
          <p:cNvSpPr/>
          <p:nvPr/>
        </p:nvSpPr>
        <p:spPr>
          <a:xfrm>
            <a:off x="2148840" y="2466415"/>
            <a:ext cx="1520190" cy="1504780"/>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15" name="Rectangle 14">
            <a:extLst>
              <a:ext uri="{FF2B5EF4-FFF2-40B4-BE49-F238E27FC236}">
                <a16:creationId xmlns:a16="http://schemas.microsoft.com/office/drawing/2014/main" id="{BCE9646C-24AB-EA5A-FF25-AA13E98E5DD7}"/>
              </a:ext>
            </a:extLst>
          </p:cNvPr>
          <p:cNvSpPr/>
          <p:nvPr/>
        </p:nvSpPr>
        <p:spPr>
          <a:xfrm>
            <a:off x="6892290" y="2466415"/>
            <a:ext cx="1463040" cy="1504780"/>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57330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Results</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311700" y="1349315"/>
            <a:ext cx="7867100" cy="459000"/>
          </a:xfrm>
          <a:prstGeom prst="rect">
            <a:avLst/>
          </a:prstGeom>
        </p:spPr>
        <p:txBody>
          <a:bodyPr spcFirstLastPara="1" wrap="square" lIns="91425" tIns="91425" rIns="91425" bIns="91425" anchor="t" anchorCtr="0">
            <a:noAutofit/>
          </a:bodyPr>
          <a:lstStyle/>
          <a:p>
            <a:pPr marL="114300" indent="0" fontAlgn="base">
              <a:buNone/>
            </a:pPr>
            <a:r>
              <a:rPr lang="en-SG" dirty="0">
                <a:solidFill>
                  <a:srgbClr val="CFE2F3"/>
                </a:solidFill>
                <a:latin typeface="Ubuntu" panose="020B0504030602030204" pitchFamily="34" charset="0"/>
              </a:rPr>
              <a:t>Model adjustment to improve accuracy and reduce data sampling time</a:t>
            </a:r>
            <a:endParaRPr lang="en-SG" b="0" i="0" u="none" strike="noStrike" dirty="0">
              <a:solidFill>
                <a:srgbClr val="CFE2F3"/>
              </a:solidFill>
              <a:effectLst/>
              <a:latin typeface="Ubuntu" panose="020B0504030602030204" pitchFamily="34" charset="0"/>
            </a:endParaRPr>
          </a:p>
        </p:txBody>
      </p:sp>
      <p:pic>
        <p:nvPicPr>
          <p:cNvPr id="3" name="Picture 2">
            <a:extLst>
              <a:ext uri="{FF2B5EF4-FFF2-40B4-BE49-F238E27FC236}">
                <a16:creationId xmlns:a16="http://schemas.microsoft.com/office/drawing/2014/main" id="{6A8F68F0-568D-AE66-76F6-5E802EBA28FD}"/>
              </a:ext>
            </a:extLst>
          </p:cNvPr>
          <p:cNvPicPr>
            <a:picLocks noChangeAspect="1"/>
          </p:cNvPicPr>
          <p:nvPr/>
        </p:nvPicPr>
        <p:blipFill>
          <a:blip r:embed="rId5"/>
          <a:stretch>
            <a:fillRect/>
          </a:stretch>
        </p:blipFill>
        <p:spPr>
          <a:xfrm>
            <a:off x="512458" y="1919608"/>
            <a:ext cx="7432662" cy="1490281"/>
          </a:xfrm>
          <a:prstGeom prst="rect">
            <a:avLst/>
          </a:prstGeom>
        </p:spPr>
      </p:pic>
      <p:sp>
        <p:nvSpPr>
          <p:cNvPr id="2" name="Rectangle 1">
            <a:extLst>
              <a:ext uri="{FF2B5EF4-FFF2-40B4-BE49-F238E27FC236}">
                <a16:creationId xmlns:a16="http://schemas.microsoft.com/office/drawing/2014/main" id="{AB3A9DF4-AF4E-A8D6-D868-98141BDC135C}"/>
              </a:ext>
            </a:extLst>
          </p:cNvPr>
          <p:cNvSpPr/>
          <p:nvPr/>
        </p:nvSpPr>
        <p:spPr>
          <a:xfrm>
            <a:off x="1442720" y="2320525"/>
            <a:ext cx="754380" cy="69699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4" name="Rectangle 3">
            <a:extLst>
              <a:ext uri="{FF2B5EF4-FFF2-40B4-BE49-F238E27FC236}">
                <a16:creationId xmlns:a16="http://schemas.microsoft.com/office/drawing/2014/main" id="{3A2AE9C4-F1D1-51DC-3EC5-CA9B25FAF127}"/>
              </a:ext>
            </a:extLst>
          </p:cNvPr>
          <p:cNvSpPr/>
          <p:nvPr/>
        </p:nvSpPr>
        <p:spPr>
          <a:xfrm>
            <a:off x="6642100" y="2320525"/>
            <a:ext cx="1259840" cy="105005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0541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pic>
        <p:nvPicPr>
          <p:cNvPr id="2050" name="Picture 2">
            <a:extLst>
              <a:ext uri="{FF2B5EF4-FFF2-40B4-BE49-F238E27FC236}">
                <a16:creationId xmlns:a16="http://schemas.microsoft.com/office/drawing/2014/main" id="{BBEC46FC-0262-547D-1134-C224CBF5D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244" y="1089149"/>
            <a:ext cx="2246495" cy="17417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0B2D065-83C2-DE1A-B041-654E6B73BC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1243" y="3166393"/>
            <a:ext cx="2246495" cy="1730408"/>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68;p15">
            <a:extLst>
              <a:ext uri="{FF2B5EF4-FFF2-40B4-BE49-F238E27FC236}">
                <a16:creationId xmlns:a16="http://schemas.microsoft.com/office/drawing/2014/main" id="{7FFE8C9C-1C36-9FBA-51CC-35C4F677BCF5}"/>
              </a:ext>
            </a:extLst>
          </p:cNvPr>
          <p:cNvSpPr txBox="1">
            <a:spLocks/>
          </p:cNvSpPr>
          <p:nvPr/>
        </p:nvSpPr>
        <p:spPr>
          <a:xfrm>
            <a:off x="441370" y="1407435"/>
            <a:ext cx="2761656" cy="1468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Training/Validation loss </a:t>
            </a:r>
          </a:p>
          <a:p>
            <a:pPr fontAlgn="base"/>
            <a:r>
              <a:rPr lang="en-SG" dirty="0">
                <a:solidFill>
                  <a:srgbClr val="CFE2F3"/>
                </a:solidFill>
                <a:latin typeface="Ubuntu" panose="020B0504030602030204" pitchFamily="34" charset="0"/>
              </a:rPr>
              <a:t>Old model: 5-8%</a:t>
            </a:r>
          </a:p>
          <a:p>
            <a:pPr fontAlgn="base"/>
            <a:r>
              <a:rPr lang="en-SG" b="1" dirty="0">
                <a:solidFill>
                  <a:srgbClr val="CFE2F3"/>
                </a:solidFill>
                <a:latin typeface="Ubuntu" panose="020B0504030602030204" pitchFamily="34" charset="0"/>
              </a:rPr>
              <a:t>New model: 0-4%</a:t>
            </a:r>
          </a:p>
        </p:txBody>
      </p:sp>
      <p:pic>
        <p:nvPicPr>
          <p:cNvPr id="16" name="Google Shape;74;p15">
            <a:extLst>
              <a:ext uri="{FF2B5EF4-FFF2-40B4-BE49-F238E27FC236}">
                <a16:creationId xmlns:a16="http://schemas.microsoft.com/office/drawing/2014/main" id="{EEC3536D-706A-6C75-C645-A87509466A7A}"/>
              </a:ext>
            </a:extLst>
          </p:cNvPr>
          <p:cNvPicPr preferRelativeResize="0"/>
          <p:nvPr/>
        </p:nvPicPr>
        <p:blipFill>
          <a:blip r:embed="rId7">
            <a:alphaModFix/>
          </a:blip>
          <a:stretch>
            <a:fillRect/>
          </a:stretch>
        </p:blipFill>
        <p:spPr>
          <a:xfrm>
            <a:off x="288970" y="1492542"/>
            <a:ext cx="304800" cy="304800"/>
          </a:xfrm>
          <a:prstGeom prst="rect">
            <a:avLst/>
          </a:prstGeom>
          <a:noFill/>
          <a:ln>
            <a:noFill/>
          </a:ln>
        </p:spPr>
      </p:pic>
      <p:sp>
        <p:nvSpPr>
          <p:cNvPr id="17" name="Google Shape;68;p15">
            <a:extLst>
              <a:ext uri="{FF2B5EF4-FFF2-40B4-BE49-F238E27FC236}">
                <a16:creationId xmlns:a16="http://schemas.microsoft.com/office/drawing/2014/main" id="{C6B52801-541E-770B-6360-63322A0C7241}"/>
              </a:ext>
            </a:extLst>
          </p:cNvPr>
          <p:cNvSpPr txBox="1">
            <a:spLocks/>
          </p:cNvSpPr>
          <p:nvPr/>
        </p:nvSpPr>
        <p:spPr>
          <a:xfrm>
            <a:off x="448651" y="2951107"/>
            <a:ext cx="3251668" cy="1534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Training/Validation accuracy </a:t>
            </a:r>
          </a:p>
          <a:p>
            <a:pPr fontAlgn="base"/>
            <a:r>
              <a:rPr lang="en-SG" dirty="0">
                <a:solidFill>
                  <a:srgbClr val="CFE2F3"/>
                </a:solidFill>
                <a:latin typeface="Ubuntu" panose="020B0504030602030204" pitchFamily="34" charset="0"/>
              </a:rPr>
              <a:t>Old model: 95%</a:t>
            </a:r>
          </a:p>
          <a:p>
            <a:pPr fontAlgn="base"/>
            <a:r>
              <a:rPr lang="en-SG" b="1" dirty="0">
                <a:solidFill>
                  <a:srgbClr val="CFE2F3"/>
                </a:solidFill>
                <a:latin typeface="Ubuntu" panose="020B0504030602030204" pitchFamily="34" charset="0"/>
              </a:rPr>
              <a:t>New model: 98.75%</a:t>
            </a:r>
          </a:p>
        </p:txBody>
      </p:sp>
      <p:pic>
        <p:nvPicPr>
          <p:cNvPr id="18" name="Google Shape;74;p15">
            <a:extLst>
              <a:ext uri="{FF2B5EF4-FFF2-40B4-BE49-F238E27FC236}">
                <a16:creationId xmlns:a16="http://schemas.microsoft.com/office/drawing/2014/main" id="{738B0D76-56B5-7FBC-E4A7-1D214538CE18}"/>
              </a:ext>
            </a:extLst>
          </p:cNvPr>
          <p:cNvPicPr preferRelativeResize="0"/>
          <p:nvPr/>
        </p:nvPicPr>
        <p:blipFill>
          <a:blip r:embed="rId7">
            <a:alphaModFix/>
          </a:blip>
          <a:stretch>
            <a:fillRect/>
          </a:stretch>
        </p:blipFill>
        <p:spPr>
          <a:xfrm>
            <a:off x="288970" y="3078895"/>
            <a:ext cx="304800" cy="304800"/>
          </a:xfrm>
          <a:prstGeom prst="rect">
            <a:avLst/>
          </a:prstGeom>
          <a:noFill/>
          <a:ln>
            <a:noFill/>
          </a:ln>
        </p:spPr>
      </p:pic>
      <p:pic>
        <p:nvPicPr>
          <p:cNvPr id="19" name="Picture 2">
            <a:extLst>
              <a:ext uri="{FF2B5EF4-FFF2-40B4-BE49-F238E27FC236}">
                <a16:creationId xmlns:a16="http://schemas.microsoft.com/office/drawing/2014/main" id="{8AC04E9A-112C-2C14-99CE-1B10A30603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0311" y="1070995"/>
            <a:ext cx="1732348" cy="17724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D908B918-760A-50F9-B0E1-81DB72AE4C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9008" y="3166393"/>
            <a:ext cx="1697429" cy="1707241"/>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D43D4313-DA79-8147-8D80-0D065AA18F0C}"/>
              </a:ext>
            </a:extLst>
          </p:cNvPr>
          <p:cNvSpPr/>
          <p:nvPr/>
        </p:nvSpPr>
        <p:spPr>
          <a:xfrm>
            <a:off x="5692140" y="1939624"/>
            <a:ext cx="53340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FC6CD1AF-165C-1428-56FC-722BE34A6AFD}"/>
              </a:ext>
            </a:extLst>
          </p:cNvPr>
          <p:cNvSpPr/>
          <p:nvPr/>
        </p:nvSpPr>
        <p:spPr>
          <a:xfrm>
            <a:off x="5692140" y="3776044"/>
            <a:ext cx="53340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itle 23">
            <a:extLst>
              <a:ext uri="{FF2B5EF4-FFF2-40B4-BE49-F238E27FC236}">
                <a16:creationId xmlns:a16="http://schemas.microsoft.com/office/drawing/2014/main" id="{C08D0128-0DD3-0FA4-C5BF-99C674FC768D}"/>
              </a:ext>
            </a:extLst>
          </p:cNvPr>
          <p:cNvSpPr>
            <a:spLocks noGrp="1"/>
          </p:cNvSpPr>
          <p:nvPr>
            <p:ph type="title"/>
          </p:nvPr>
        </p:nvSpPr>
        <p:spPr/>
        <p:txBody>
          <a:bodyPr/>
          <a:lstStyle/>
          <a:p>
            <a:endParaRPr lang="en-SG"/>
          </a:p>
        </p:txBody>
      </p:sp>
      <p:sp>
        <p:nvSpPr>
          <p:cNvPr id="25" name="Google Shape;67;p15">
            <a:extLst>
              <a:ext uri="{FF2B5EF4-FFF2-40B4-BE49-F238E27FC236}">
                <a16:creationId xmlns:a16="http://schemas.microsoft.com/office/drawing/2014/main" id="{199F1704-E5BC-9B7F-F0F3-3BA27780FBFD}"/>
              </a:ext>
            </a:extLst>
          </p:cNvPr>
          <p:cNvSpPr txBox="1">
            <a:spLocks/>
          </p:cNvSpPr>
          <p:nvPr/>
        </p:nvSpPr>
        <p:spPr>
          <a:xfrm>
            <a:off x="311700" y="453899"/>
            <a:ext cx="8520600" cy="7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600" b="1">
                <a:solidFill>
                  <a:srgbClr val="CFE2F3"/>
                </a:solidFill>
                <a:latin typeface="Ubuntu" panose="020B0504030602030204" pitchFamily="34" charset="0"/>
              </a:rPr>
              <a:t>Results</a:t>
            </a:r>
            <a:endParaRPr lang="en-US" sz="3600" b="1" dirty="0">
              <a:solidFill>
                <a:srgbClr val="CFE2F3"/>
              </a:solidFill>
              <a:latin typeface="Ubuntu" panose="020B0504030602030204" pitchFamily="34" charset="0"/>
            </a:endParaRPr>
          </a:p>
        </p:txBody>
      </p:sp>
    </p:spTree>
    <p:extLst>
      <p:ext uri="{BB962C8B-B14F-4D97-AF65-F5344CB8AC3E}">
        <p14:creationId xmlns:p14="http://schemas.microsoft.com/office/powerpoint/2010/main" val="2524093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Results</a:t>
            </a:r>
            <a:endParaRPr sz="3600" b="1" dirty="0">
              <a:solidFill>
                <a:srgbClr val="CFE2F3"/>
              </a:solidFill>
              <a:latin typeface="Ubuntu" panose="020B0504030602030204" pitchFamily="34" charset="0"/>
            </a:endParaRPr>
          </a:p>
        </p:txBody>
      </p:sp>
      <p:pic>
        <p:nvPicPr>
          <p:cNvPr id="3074" name="Picture 2">
            <a:extLst>
              <a:ext uri="{FF2B5EF4-FFF2-40B4-BE49-F238E27FC236}">
                <a16:creationId xmlns:a16="http://schemas.microsoft.com/office/drawing/2014/main" id="{B4E26776-5433-E6D0-1385-92DA5AF6A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082234"/>
            <a:ext cx="3286716" cy="328671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4" y="1331706"/>
            <a:ext cx="3721776" cy="1561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Correct prediction on test data</a:t>
            </a:r>
          </a:p>
          <a:p>
            <a:pPr fontAlgn="base"/>
            <a:r>
              <a:rPr lang="en-SG" dirty="0">
                <a:solidFill>
                  <a:srgbClr val="CFE2F3"/>
                </a:solidFill>
                <a:latin typeface="Ubuntu" panose="020B0504030602030204" pitchFamily="34" charset="0"/>
              </a:rPr>
              <a:t>Old model: 79/80</a:t>
            </a:r>
          </a:p>
          <a:p>
            <a:pPr fontAlgn="base"/>
            <a:r>
              <a:rPr lang="en-SG" b="1" dirty="0">
                <a:solidFill>
                  <a:srgbClr val="CFE2F3"/>
                </a:solidFill>
                <a:latin typeface="Ubuntu" panose="020B0504030602030204" pitchFamily="34" charset="0"/>
              </a:rPr>
              <a:t>New model: 78/80</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6">
            <a:alphaModFix/>
          </a:blip>
          <a:stretch>
            <a:fillRect/>
          </a:stretch>
        </p:blipFill>
        <p:spPr>
          <a:xfrm>
            <a:off x="311700" y="1409893"/>
            <a:ext cx="304800" cy="304800"/>
          </a:xfrm>
          <a:prstGeom prst="rect">
            <a:avLst/>
          </a:prstGeom>
          <a:noFill/>
          <a:ln>
            <a:noFill/>
          </a:ln>
        </p:spPr>
      </p:pic>
    </p:spTree>
    <p:extLst>
      <p:ext uri="{BB962C8B-B14F-4D97-AF65-F5344CB8AC3E}">
        <p14:creationId xmlns:p14="http://schemas.microsoft.com/office/powerpoint/2010/main" val="84089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Results</a:t>
            </a:r>
            <a:endParaRPr sz="3600" b="1" dirty="0">
              <a:solidFill>
                <a:srgbClr val="CFE2F3"/>
              </a:solidFill>
              <a:latin typeface="Ubuntu" panose="020B0504030602030204" pitchFamily="34" charset="0"/>
            </a:endParaRPr>
          </a:p>
        </p:txBody>
      </p:sp>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4" y="1349315"/>
            <a:ext cx="347539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Response time</a:t>
            </a:r>
          </a:p>
          <a:p>
            <a:pPr fontAlgn="base"/>
            <a:r>
              <a:rPr lang="en-SG" dirty="0">
                <a:solidFill>
                  <a:srgbClr val="CFE2F3"/>
                </a:solidFill>
                <a:latin typeface="Ubuntu" panose="020B0504030602030204" pitchFamily="34" charset="0"/>
              </a:rPr>
              <a:t>Old model: 247ms</a:t>
            </a:r>
          </a:p>
          <a:p>
            <a:pPr fontAlgn="base"/>
            <a:r>
              <a:rPr lang="en-SG" b="1" dirty="0">
                <a:solidFill>
                  <a:srgbClr val="CFE2F3"/>
                </a:solidFill>
                <a:latin typeface="Ubuntu" panose="020B0504030602030204" pitchFamily="34" charset="0"/>
              </a:rPr>
              <a:t>New model: 120ms </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2" name="Google Shape;68;p15">
            <a:extLst>
              <a:ext uri="{FF2B5EF4-FFF2-40B4-BE49-F238E27FC236}">
                <a16:creationId xmlns:a16="http://schemas.microsoft.com/office/drawing/2014/main" id="{389E3C5F-F4E7-992D-8B11-1F8C04BC605E}"/>
              </a:ext>
            </a:extLst>
          </p:cNvPr>
          <p:cNvSpPr txBox="1">
            <a:spLocks/>
          </p:cNvSpPr>
          <p:nvPr/>
        </p:nvSpPr>
        <p:spPr>
          <a:xfrm>
            <a:off x="476844" y="2593033"/>
            <a:ext cx="347539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Header file size</a:t>
            </a:r>
          </a:p>
          <a:p>
            <a:pPr fontAlgn="base"/>
            <a:r>
              <a:rPr lang="en-SG" dirty="0">
                <a:solidFill>
                  <a:srgbClr val="CFE2F3"/>
                </a:solidFill>
                <a:latin typeface="Ubuntu" panose="020B0504030602030204" pitchFamily="34" charset="0"/>
              </a:rPr>
              <a:t>Old model: 349 KB</a:t>
            </a:r>
          </a:p>
          <a:p>
            <a:pPr fontAlgn="base"/>
            <a:r>
              <a:rPr lang="en-SG" b="1" dirty="0">
                <a:solidFill>
                  <a:srgbClr val="CFE2F3"/>
                </a:solidFill>
                <a:latin typeface="Ubuntu" panose="020B0504030602030204" pitchFamily="34" charset="0"/>
              </a:rPr>
              <a:t>New model: 182 KB </a:t>
            </a:r>
          </a:p>
        </p:txBody>
      </p:sp>
      <p:pic>
        <p:nvPicPr>
          <p:cNvPr id="3" name="Google Shape;74;p15">
            <a:extLst>
              <a:ext uri="{FF2B5EF4-FFF2-40B4-BE49-F238E27FC236}">
                <a16:creationId xmlns:a16="http://schemas.microsoft.com/office/drawing/2014/main" id="{CC49FDA2-2AFE-FE2C-DDB3-B8C444CCC64A}"/>
              </a:ext>
            </a:extLst>
          </p:cNvPr>
          <p:cNvPicPr preferRelativeResize="0"/>
          <p:nvPr/>
        </p:nvPicPr>
        <p:blipFill>
          <a:blip r:embed="rId5">
            <a:alphaModFix/>
          </a:blip>
          <a:stretch>
            <a:fillRect/>
          </a:stretch>
        </p:blipFill>
        <p:spPr>
          <a:xfrm>
            <a:off x="311700" y="2695408"/>
            <a:ext cx="304800" cy="304800"/>
          </a:xfrm>
          <a:prstGeom prst="rect">
            <a:avLst/>
          </a:prstGeom>
          <a:noFill/>
          <a:ln>
            <a:noFill/>
          </a:ln>
        </p:spPr>
      </p:pic>
    </p:spTree>
    <p:extLst>
      <p:ext uri="{BB962C8B-B14F-4D97-AF65-F5344CB8AC3E}">
        <p14:creationId xmlns:p14="http://schemas.microsoft.com/office/powerpoint/2010/main" val="32419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3"/>
        <p:cNvGrpSpPr/>
        <p:nvPr/>
      </p:nvGrpSpPr>
      <p:grpSpPr>
        <a:xfrm>
          <a:off x="0" y="0"/>
          <a:ext cx="0" cy="0"/>
          <a:chOff x="0" y="0"/>
          <a:chExt cx="0" cy="0"/>
        </a:xfrm>
      </p:grpSpPr>
      <p:pic>
        <p:nvPicPr>
          <p:cNvPr id="54" name="Google Shape;54;p13"/>
          <p:cNvPicPr>
            <a:picLocks noGrp="1" noRot="1" noMove="1" noResize="1" noEditPoints="1" noAdjustHandles="1" noChangeArrowheads="1" noChangeShapeType="1" noCrop="1"/>
          </p:cNvPicPr>
          <p:nvPr/>
        </p:nvPicPr>
        <p:blipFill rotWithShape="1">
          <a:blip r:embed="rId3">
            <a:alphaModFix/>
          </a:blip>
          <a:srcRect t="7693" b="6203"/>
          <a:stretch/>
        </p:blipFill>
        <p:spPr>
          <a:xfrm rot="-2">
            <a:off x="-138895" y="-138442"/>
            <a:ext cx="9294480" cy="5334030"/>
          </a:xfrm>
          <a:prstGeom prst="rect">
            <a:avLst/>
          </a:prstGeom>
          <a:noFill/>
          <a:ln>
            <a:noFill/>
          </a:ln>
        </p:spPr>
      </p:pic>
      <p:pic>
        <p:nvPicPr>
          <p:cNvPr id="6" name="Graphic 5">
            <a:extLst>
              <a:ext uri="{FF2B5EF4-FFF2-40B4-BE49-F238E27FC236}">
                <a16:creationId xmlns:a16="http://schemas.microsoft.com/office/drawing/2014/main" id="{8282CA83-61FB-A3FC-B041-B738EC0211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5095" y="985362"/>
            <a:ext cx="5693810" cy="3172777"/>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739333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r>
              <a:rPr lang="en-US" sz="3600" b="1" dirty="0">
                <a:solidFill>
                  <a:srgbClr val="CFE2F3"/>
                </a:solidFill>
                <a:latin typeface="Ubuntu" panose="020B0504030602030204" pitchFamily="34" charset="0"/>
              </a:rPr>
              <a:t>Optimizations</a:t>
            </a:r>
            <a:endParaRPr sz="3600" b="1" dirty="0">
              <a:solidFill>
                <a:srgbClr val="CFE2F3"/>
              </a:solidFill>
              <a:latin typeface="Ubuntu" panose="020B0504030602030204" pitchFamily="34" charset="0"/>
            </a:endParaRPr>
          </a:p>
        </p:txBody>
      </p:sp>
      <p:sp>
        <p:nvSpPr>
          <p:cNvPr id="6" name="Google Shape;68;p15">
            <a:extLst>
              <a:ext uri="{FF2B5EF4-FFF2-40B4-BE49-F238E27FC236}">
                <a16:creationId xmlns:a16="http://schemas.microsoft.com/office/drawing/2014/main" id="{02E177C7-32D6-4948-4E4C-51B12EC6D223}"/>
              </a:ext>
            </a:extLst>
          </p:cNvPr>
          <p:cNvSpPr txBox="1">
            <a:spLocks/>
          </p:cNvSpPr>
          <p:nvPr/>
        </p:nvSpPr>
        <p:spPr>
          <a:xfrm>
            <a:off x="476844" y="1992033"/>
            <a:ext cx="8148996" cy="1045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sz="1400" dirty="0">
                <a:solidFill>
                  <a:srgbClr val="CFE2F3"/>
                </a:solidFill>
                <a:latin typeface="Ubuntu" panose="020B0504030602030204" pitchFamily="34" charset="0"/>
              </a:rPr>
              <a:t>Power saving</a:t>
            </a:r>
          </a:p>
          <a:p>
            <a:pPr fontAlgn="base"/>
            <a:r>
              <a:rPr lang="en-SG" sz="1400" dirty="0">
                <a:solidFill>
                  <a:srgbClr val="CFE2F3"/>
                </a:solidFill>
                <a:latin typeface="Ubuntu" panose="020B0504030602030204" pitchFamily="34" charset="0"/>
              </a:rPr>
              <a:t>Current spike during inference</a:t>
            </a:r>
          </a:p>
          <a:p>
            <a:pPr fontAlgn="base"/>
            <a:r>
              <a:rPr lang="en-SG" sz="1400" dirty="0">
                <a:solidFill>
                  <a:srgbClr val="CFE2F3"/>
                </a:solidFill>
                <a:latin typeface="Ubuntu" panose="020B0504030602030204" pitchFamily="34" charset="0"/>
              </a:rPr>
              <a:t>Inference time reduced due to smaller input size</a:t>
            </a:r>
          </a:p>
          <a:p>
            <a:pPr fontAlgn="base"/>
            <a:r>
              <a:rPr lang="en-SG" sz="1400" dirty="0">
                <a:solidFill>
                  <a:srgbClr val="CFE2F3"/>
                </a:solidFill>
                <a:latin typeface="Ubuntu" panose="020B0504030602030204" pitchFamily="34" charset="0"/>
              </a:rPr>
              <a:t>Lesser time spent in activate state, reduce energy consumption</a:t>
            </a:r>
          </a:p>
        </p:txBody>
      </p:sp>
      <p:pic>
        <p:nvPicPr>
          <p:cNvPr id="7" name="Google Shape;74;p15">
            <a:extLst>
              <a:ext uri="{FF2B5EF4-FFF2-40B4-BE49-F238E27FC236}">
                <a16:creationId xmlns:a16="http://schemas.microsoft.com/office/drawing/2014/main" id="{30679A34-21AA-413C-A781-03E1632B220D}"/>
              </a:ext>
            </a:extLst>
          </p:cNvPr>
          <p:cNvPicPr preferRelativeResize="0"/>
          <p:nvPr/>
        </p:nvPicPr>
        <p:blipFill>
          <a:blip r:embed="rId5">
            <a:alphaModFix/>
          </a:blip>
          <a:stretch>
            <a:fillRect/>
          </a:stretch>
        </p:blipFill>
        <p:spPr>
          <a:xfrm>
            <a:off x="311700" y="2094409"/>
            <a:ext cx="304800" cy="304800"/>
          </a:xfrm>
          <a:prstGeom prst="rect">
            <a:avLst/>
          </a:prstGeom>
          <a:noFill/>
          <a:ln>
            <a:noFill/>
          </a:ln>
        </p:spPr>
      </p:pic>
      <p:sp>
        <p:nvSpPr>
          <p:cNvPr id="2" name="Google Shape;68;p15">
            <a:extLst>
              <a:ext uri="{FF2B5EF4-FFF2-40B4-BE49-F238E27FC236}">
                <a16:creationId xmlns:a16="http://schemas.microsoft.com/office/drawing/2014/main" id="{0BDB95EE-7938-7AD9-7927-100DF93333C9}"/>
              </a:ext>
            </a:extLst>
          </p:cNvPr>
          <p:cNvSpPr txBox="1">
            <a:spLocks/>
          </p:cNvSpPr>
          <p:nvPr/>
        </p:nvSpPr>
        <p:spPr>
          <a:xfrm>
            <a:off x="476844" y="2988705"/>
            <a:ext cx="754701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sz="1400" dirty="0">
                <a:solidFill>
                  <a:srgbClr val="CFE2F3"/>
                </a:solidFill>
                <a:latin typeface="Ubuntu" panose="020B0504030602030204" pitchFamily="34" charset="0"/>
              </a:rPr>
              <a:t>Quantization</a:t>
            </a:r>
          </a:p>
          <a:p>
            <a:pPr fontAlgn="base"/>
            <a:r>
              <a:rPr lang="en-SG" sz="1400" dirty="0">
                <a:solidFill>
                  <a:srgbClr val="CFE2F3"/>
                </a:solidFill>
                <a:latin typeface="Ubuntu" panose="020B0504030602030204" pitchFamily="34" charset="0"/>
              </a:rPr>
              <a:t>Header file size reduction with insignificant performance change</a:t>
            </a:r>
          </a:p>
        </p:txBody>
      </p:sp>
      <p:pic>
        <p:nvPicPr>
          <p:cNvPr id="3" name="Google Shape;74;p15">
            <a:extLst>
              <a:ext uri="{FF2B5EF4-FFF2-40B4-BE49-F238E27FC236}">
                <a16:creationId xmlns:a16="http://schemas.microsoft.com/office/drawing/2014/main" id="{26CD4D59-8F2E-85E9-342D-F962F74CA2D4}"/>
              </a:ext>
            </a:extLst>
          </p:cNvPr>
          <p:cNvPicPr preferRelativeResize="0"/>
          <p:nvPr/>
        </p:nvPicPr>
        <p:blipFill>
          <a:blip r:embed="rId5">
            <a:alphaModFix/>
          </a:blip>
          <a:stretch>
            <a:fillRect/>
          </a:stretch>
        </p:blipFill>
        <p:spPr>
          <a:xfrm>
            <a:off x="311700" y="3091080"/>
            <a:ext cx="304800" cy="304800"/>
          </a:xfrm>
          <a:prstGeom prst="rect">
            <a:avLst/>
          </a:prstGeom>
          <a:noFill/>
          <a:ln>
            <a:noFill/>
          </a:ln>
        </p:spPr>
      </p:pic>
      <p:sp>
        <p:nvSpPr>
          <p:cNvPr id="4" name="Google Shape;68;p15">
            <a:extLst>
              <a:ext uri="{FF2B5EF4-FFF2-40B4-BE49-F238E27FC236}">
                <a16:creationId xmlns:a16="http://schemas.microsoft.com/office/drawing/2014/main" id="{DD8825C9-F437-9F48-09CC-EF25335C7207}"/>
              </a:ext>
            </a:extLst>
          </p:cNvPr>
          <p:cNvSpPr txBox="1">
            <a:spLocks/>
          </p:cNvSpPr>
          <p:nvPr/>
        </p:nvSpPr>
        <p:spPr>
          <a:xfrm>
            <a:off x="476844" y="1249874"/>
            <a:ext cx="766893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sz="1400" dirty="0">
                <a:solidFill>
                  <a:srgbClr val="CFE2F3"/>
                </a:solidFill>
                <a:latin typeface="Ubuntu" panose="020B0504030602030204" pitchFamily="34" charset="0"/>
              </a:rPr>
              <a:t>Real-time performance</a:t>
            </a:r>
          </a:p>
          <a:p>
            <a:pPr fontAlgn="base"/>
            <a:r>
              <a:rPr lang="en-SG" sz="1400" dirty="0">
                <a:solidFill>
                  <a:srgbClr val="CFE2F3"/>
                </a:solidFill>
                <a:latin typeface="Ubuntu" panose="020B0504030602030204" pitchFamily="34" charset="0"/>
              </a:rPr>
              <a:t>Effort made in reducing data sampling time contribute to the responsiveness of the system</a:t>
            </a:r>
          </a:p>
        </p:txBody>
      </p:sp>
      <p:pic>
        <p:nvPicPr>
          <p:cNvPr id="5" name="Google Shape;74;p15">
            <a:extLst>
              <a:ext uri="{FF2B5EF4-FFF2-40B4-BE49-F238E27FC236}">
                <a16:creationId xmlns:a16="http://schemas.microsoft.com/office/drawing/2014/main" id="{3F9DBDFE-C5E6-4E5F-B4BA-E58E89536735}"/>
              </a:ext>
            </a:extLst>
          </p:cNvPr>
          <p:cNvPicPr preferRelativeResize="0"/>
          <p:nvPr/>
        </p:nvPicPr>
        <p:blipFill>
          <a:blip r:embed="rId5">
            <a:alphaModFix/>
          </a:blip>
          <a:stretch>
            <a:fillRect/>
          </a:stretch>
        </p:blipFill>
        <p:spPr>
          <a:xfrm>
            <a:off x="311700" y="1352249"/>
            <a:ext cx="304800" cy="304800"/>
          </a:xfrm>
          <a:prstGeom prst="rect">
            <a:avLst/>
          </a:prstGeom>
          <a:noFill/>
          <a:ln>
            <a:noFill/>
          </a:ln>
        </p:spPr>
      </p:pic>
      <p:pic>
        <p:nvPicPr>
          <p:cNvPr id="9" name="Picture 8">
            <a:extLst>
              <a:ext uri="{FF2B5EF4-FFF2-40B4-BE49-F238E27FC236}">
                <a16:creationId xmlns:a16="http://schemas.microsoft.com/office/drawing/2014/main" id="{9CD2571A-DFA4-7C2A-640E-3A027896EC00}"/>
              </a:ext>
            </a:extLst>
          </p:cNvPr>
          <p:cNvPicPr>
            <a:picLocks noChangeAspect="1"/>
          </p:cNvPicPr>
          <p:nvPr/>
        </p:nvPicPr>
        <p:blipFill>
          <a:blip r:embed="rId6"/>
          <a:stretch>
            <a:fillRect/>
          </a:stretch>
        </p:blipFill>
        <p:spPr>
          <a:xfrm>
            <a:off x="1616708" y="3629541"/>
            <a:ext cx="5389208" cy="1060060"/>
          </a:xfrm>
          <a:prstGeom prst="rect">
            <a:avLst/>
          </a:prstGeom>
        </p:spPr>
      </p:pic>
    </p:spTree>
    <p:extLst>
      <p:ext uri="{BB962C8B-B14F-4D97-AF65-F5344CB8AC3E}">
        <p14:creationId xmlns:p14="http://schemas.microsoft.com/office/powerpoint/2010/main" val="350158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2173762"/>
            <a:ext cx="8520600" cy="795975"/>
          </a:xfrm>
          <a:prstGeom prst="rect">
            <a:avLst/>
          </a:prstGeom>
        </p:spPr>
        <p:txBody>
          <a:bodyPr spcFirstLastPara="1" wrap="square" lIns="91425" tIns="91425" rIns="91425" bIns="91425" anchor="t" anchorCtr="0">
            <a:noAutofit/>
          </a:bodyPr>
          <a:lstStyle/>
          <a:p>
            <a:pPr algn="ctr"/>
            <a:r>
              <a:rPr lang="en-US" sz="4400" b="1" dirty="0">
                <a:solidFill>
                  <a:srgbClr val="CFE2F3"/>
                </a:solidFill>
                <a:latin typeface="Ubuntu" panose="020B0504030602030204" pitchFamily="34" charset="0"/>
              </a:rPr>
              <a:t>Demo</a:t>
            </a:r>
            <a:endParaRPr sz="4400" b="1" dirty="0">
              <a:solidFill>
                <a:srgbClr val="CFE2F3"/>
              </a:solidFill>
              <a:latin typeface="Ubuntu" panose="020B0504030602030204" pitchFamily="34" charset="0"/>
            </a:endParaRPr>
          </a:p>
        </p:txBody>
      </p:sp>
    </p:spTree>
    <p:extLst>
      <p:ext uri="{BB962C8B-B14F-4D97-AF65-F5344CB8AC3E}">
        <p14:creationId xmlns:p14="http://schemas.microsoft.com/office/powerpoint/2010/main" val="316362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CFE2F3"/>
                </a:solidFill>
                <a:latin typeface="Ubuntu" panose="020B0504030602030204" pitchFamily="34" charset="0"/>
              </a:rPr>
              <a:t>Outlines</a:t>
            </a:r>
            <a:endParaRPr sz="3600" b="1" dirty="0">
              <a:solidFill>
                <a:srgbClr val="CFE2F3"/>
              </a:solidFill>
              <a:latin typeface="Ubuntu" panose="020B0504030602030204" pitchFamily="34" charset="0"/>
            </a:endParaRPr>
          </a:p>
        </p:txBody>
      </p:sp>
      <p:sp>
        <p:nvSpPr>
          <p:cNvPr id="68" name="Google Shape;68;p15"/>
          <p:cNvSpPr txBox="1">
            <a:spLocks noGrp="1"/>
          </p:cNvSpPr>
          <p:nvPr>
            <p:ph type="body" idx="1"/>
          </p:nvPr>
        </p:nvSpPr>
        <p:spPr>
          <a:xfrm>
            <a:off x="606385" y="1349315"/>
            <a:ext cx="4374600" cy="45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CFE2F3"/>
                </a:solidFill>
                <a:latin typeface="Ubuntu" panose="020B0504030602030204" pitchFamily="34" charset="0"/>
              </a:rPr>
              <a:t>Hardware &amp; Software used</a:t>
            </a:r>
            <a:endParaRPr dirty="0">
              <a:solidFill>
                <a:srgbClr val="CFE2F3"/>
              </a:solidFill>
              <a:latin typeface="Ubuntu" panose="020B0504030602030204" pitchFamily="34" charset="0"/>
            </a:endParaRP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69" name="Google Shape;69;p15"/>
          <p:cNvSpPr txBox="1">
            <a:spLocks noGrp="1"/>
          </p:cNvSpPr>
          <p:nvPr>
            <p:ph type="body" idx="1"/>
          </p:nvPr>
        </p:nvSpPr>
        <p:spPr>
          <a:xfrm>
            <a:off x="606385" y="2277972"/>
            <a:ext cx="4374600" cy="459000"/>
          </a:xfrm>
          <a:prstGeom prst="rect">
            <a:avLst/>
          </a:prstGeom>
        </p:spPr>
        <p:txBody>
          <a:bodyPr spcFirstLastPara="1" wrap="square" lIns="91425" tIns="91425" rIns="91425" bIns="91425" anchor="t" anchorCtr="0">
            <a:noAutofit/>
          </a:bodyPr>
          <a:lstStyle/>
          <a:p>
            <a:pPr marL="0" indent="0">
              <a:lnSpc>
                <a:spcPct val="100000"/>
              </a:lnSpc>
              <a:buNone/>
            </a:pPr>
            <a:r>
              <a:rPr lang="en-SG" dirty="0">
                <a:solidFill>
                  <a:srgbClr val="CFE2F3"/>
                </a:solidFill>
                <a:latin typeface="Ubuntu" panose="020B0504030602030204" pitchFamily="34" charset="0"/>
              </a:rPr>
              <a:t>Data Collection &amp; Model Training</a:t>
            </a:r>
          </a:p>
          <a:p>
            <a:pPr marL="0" lvl="0" indent="0" algn="l" rtl="0">
              <a:lnSpc>
                <a:spcPct val="100000"/>
              </a:lnSpc>
              <a:spcBef>
                <a:spcPts val="0"/>
              </a:spcBef>
              <a:spcAft>
                <a:spcPts val="0"/>
              </a:spcAft>
              <a:buNone/>
            </a:pPr>
            <a:endParaRPr lang="en-SG" dirty="0">
              <a:solidFill>
                <a:srgbClr val="CFE2F3"/>
              </a:solidFill>
              <a:latin typeface="Ubuntu" panose="020B0504030602030204" pitchFamily="34" charset="0"/>
            </a:endParaRPr>
          </a:p>
        </p:txBody>
      </p:sp>
      <p:sp>
        <p:nvSpPr>
          <p:cNvPr id="70" name="Google Shape;70;p15"/>
          <p:cNvSpPr txBox="1">
            <a:spLocks noGrp="1"/>
          </p:cNvSpPr>
          <p:nvPr>
            <p:ph type="body" idx="1"/>
          </p:nvPr>
        </p:nvSpPr>
        <p:spPr>
          <a:xfrm>
            <a:off x="606385" y="1826592"/>
            <a:ext cx="4374600" cy="459000"/>
          </a:xfrm>
          <a:prstGeom prst="rect">
            <a:avLst/>
          </a:prstGeom>
        </p:spPr>
        <p:txBody>
          <a:bodyPr spcFirstLastPara="1" wrap="square" lIns="91425" tIns="91425" rIns="91425" bIns="91425" anchor="t" anchorCtr="0">
            <a:noAutofit/>
          </a:bodyPr>
          <a:lstStyle/>
          <a:p>
            <a:pPr marL="0" indent="0">
              <a:lnSpc>
                <a:spcPct val="100000"/>
              </a:lnSpc>
              <a:buClr>
                <a:schemeClr val="dk1"/>
              </a:buClr>
              <a:buSzPts val="1100"/>
              <a:buNone/>
            </a:pPr>
            <a:r>
              <a:rPr lang="en" dirty="0">
                <a:solidFill>
                  <a:srgbClr val="CFE2F3"/>
                </a:solidFill>
                <a:latin typeface="Ubuntu" panose="020B0504030602030204" pitchFamily="34" charset="0"/>
              </a:rPr>
              <a:t>Design Goal</a:t>
            </a:r>
            <a:endParaRPr lang="en-SG" dirty="0">
              <a:solidFill>
                <a:srgbClr val="CFE2F3"/>
              </a:solidFill>
              <a:latin typeface="Ubuntu" panose="020B0504030602030204" pitchFamily="34" charset="0"/>
            </a:endParaRPr>
          </a:p>
        </p:txBody>
      </p:sp>
      <p:sp>
        <p:nvSpPr>
          <p:cNvPr id="71" name="Google Shape;71;p15"/>
          <p:cNvSpPr txBox="1">
            <a:spLocks noGrp="1"/>
          </p:cNvSpPr>
          <p:nvPr>
            <p:ph type="body" idx="1"/>
          </p:nvPr>
        </p:nvSpPr>
        <p:spPr>
          <a:xfrm>
            <a:off x="606385" y="2723945"/>
            <a:ext cx="4374600" cy="45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CFE2F3"/>
                </a:solidFill>
                <a:latin typeface="Ubuntu" panose="020B0504030602030204" pitchFamily="34" charset="0"/>
              </a:rPr>
              <a:t>Inference accuracy vs response time</a:t>
            </a:r>
            <a:endParaRPr dirty="0">
              <a:solidFill>
                <a:srgbClr val="CFE2F3"/>
              </a:solidFill>
              <a:latin typeface="Ubuntu" panose="020B0504030602030204" pitchFamily="34" charset="0"/>
            </a:endParaRP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72" name="Google Shape;72;p15"/>
          <p:cNvSpPr txBox="1">
            <a:spLocks noGrp="1"/>
          </p:cNvSpPr>
          <p:nvPr>
            <p:ph type="body" idx="1"/>
          </p:nvPr>
        </p:nvSpPr>
        <p:spPr>
          <a:xfrm>
            <a:off x="606385" y="3640365"/>
            <a:ext cx="4374600" cy="4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FE2F3"/>
                </a:solidFill>
                <a:latin typeface="Ubuntu" panose="020B0504030602030204" pitchFamily="34" charset="0"/>
              </a:rPr>
              <a:t>Demo</a:t>
            </a:r>
            <a:endParaRPr>
              <a:solidFill>
                <a:srgbClr val="CFE2F3"/>
              </a:solidFill>
              <a:latin typeface="Ubuntu" panose="020B0504030602030204" pitchFamily="34" charset="0"/>
            </a:endParaRPr>
          </a:p>
          <a:p>
            <a:pPr marL="0" lvl="0" indent="0" algn="l" rtl="0">
              <a:spcBef>
                <a:spcPts val="0"/>
              </a:spcBef>
              <a:spcAft>
                <a:spcPts val="0"/>
              </a:spcAft>
              <a:buNone/>
            </a:pPr>
            <a:endParaRPr>
              <a:solidFill>
                <a:srgbClr val="CFE2F3"/>
              </a:solidFill>
              <a:latin typeface="Ubuntu" panose="020B0504030602030204" pitchFamily="34" charset="0"/>
            </a:endParaRPr>
          </a:p>
        </p:txBody>
      </p:sp>
      <p:sp>
        <p:nvSpPr>
          <p:cNvPr id="73" name="Google Shape;73;p15"/>
          <p:cNvSpPr txBox="1">
            <a:spLocks noGrp="1"/>
          </p:cNvSpPr>
          <p:nvPr>
            <p:ph type="body" idx="1"/>
          </p:nvPr>
        </p:nvSpPr>
        <p:spPr>
          <a:xfrm>
            <a:off x="606385" y="3182155"/>
            <a:ext cx="4374600" cy="4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FE2F3"/>
                </a:solidFill>
                <a:latin typeface="Ubuntu" panose="020B0504030602030204" pitchFamily="34" charset="0"/>
              </a:rPr>
              <a:t>Result</a:t>
            </a:r>
            <a:endParaRPr>
              <a:solidFill>
                <a:srgbClr val="CFE2F3"/>
              </a:solidFill>
              <a:latin typeface="Ubuntu" panose="020B0504030602030204" pitchFamily="34" charset="0"/>
            </a:endParaRPr>
          </a:p>
          <a:p>
            <a:pPr marL="0" lvl="0" indent="0" algn="l" rtl="0">
              <a:spcBef>
                <a:spcPts val="0"/>
              </a:spcBef>
              <a:spcAft>
                <a:spcPts val="0"/>
              </a:spcAft>
              <a:buNone/>
            </a:pPr>
            <a:endParaRPr>
              <a:solidFill>
                <a:srgbClr val="CFE2F3"/>
              </a:solidFill>
              <a:latin typeface="Ubuntu" panose="020B0504030602030204" pitchFamily="34" charset="0"/>
            </a:endParaRPr>
          </a:p>
        </p:txBody>
      </p:sp>
      <p:pic>
        <p:nvPicPr>
          <p:cNvPr id="74" name="Google Shape;74;p15"/>
          <p:cNvPicPr preferRelativeResize="0"/>
          <p:nvPr/>
        </p:nvPicPr>
        <p:blipFill>
          <a:blip r:embed="rId5">
            <a:alphaModFix/>
          </a:blip>
          <a:stretch>
            <a:fillRect/>
          </a:stretch>
        </p:blipFill>
        <p:spPr>
          <a:xfrm>
            <a:off x="311700" y="1451690"/>
            <a:ext cx="304800" cy="304800"/>
          </a:xfrm>
          <a:prstGeom prst="rect">
            <a:avLst/>
          </a:prstGeom>
          <a:noFill/>
          <a:ln>
            <a:noFill/>
          </a:ln>
        </p:spPr>
      </p:pic>
      <p:pic>
        <p:nvPicPr>
          <p:cNvPr id="75" name="Google Shape;75;p15"/>
          <p:cNvPicPr preferRelativeResize="0"/>
          <p:nvPr/>
        </p:nvPicPr>
        <p:blipFill>
          <a:blip r:embed="rId5">
            <a:alphaModFix/>
          </a:blip>
          <a:stretch>
            <a:fillRect/>
          </a:stretch>
        </p:blipFill>
        <p:spPr>
          <a:xfrm>
            <a:off x="311700" y="1904843"/>
            <a:ext cx="304800" cy="304800"/>
          </a:xfrm>
          <a:prstGeom prst="rect">
            <a:avLst/>
          </a:prstGeom>
          <a:noFill/>
          <a:ln>
            <a:noFill/>
          </a:ln>
        </p:spPr>
      </p:pic>
      <p:pic>
        <p:nvPicPr>
          <p:cNvPr id="76" name="Google Shape;76;p15"/>
          <p:cNvPicPr preferRelativeResize="0"/>
          <p:nvPr/>
        </p:nvPicPr>
        <p:blipFill>
          <a:blip r:embed="rId5">
            <a:alphaModFix/>
          </a:blip>
          <a:stretch>
            <a:fillRect/>
          </a:stretch>
        </p:blipFill>
        <p:spPr>
          <a:xfrm>
            <a:off x="311700" y="2380855"/>
            <a:ext cx="304800" cy="304800"/>
          </a:xfrm>
          <a:prstGeom prst="rect">
            <a:avLst/>
          </a:prstGeom>
          <a:noFill/>
          <a:ln>
            <a:noFill/>
          </a:ln>
        </p:spPr>
      </p:pic>
      <p:pic>
        <p:nvPicPr>
          <p:cNvPr id="77" name="Google Shape;77;p15"/>
          <p:cNvPicPr preferRelativeResize="0"/>
          <p:nvPr/>
        </p:nvPicPr>
        <p:blipFill>
          <a:blip r:embed="rId5">
            <a:alphaModFix/>
          </a:blip>
          <a:stretch>
            <a:fillRect/>
          </a:stretch>
        </p:blipFill>
        <p:spPr>
          <a:xfrm>
            <a:off x="311700" y="2826388"/>
            <a:ext cx="304800" cy="304800"/>
          </a:xfrm>
          <a:prstGeom prst="rect">
            <a:avLst/>
          </a:prstGeom>
          <a:noFill/>
          <a:ln>
            <a:noFill/>
          </a:ln>
        </p:spPr>
      </p:pic>
      <p:pic>
        <p:nvPicPr>
          <p:cNvPr id="78" name="Google Shape;78;p15"/>
          <p:cNvPicPr preferRelativeResize="0"/>
          <p:nvPr/>
        </p:nvPicPr>
        <p:blipFill>
          <a:blip r:embed="rId5">
            <a:alphaModFix/>
          </a:blip>
          <a:stretch>
            <a:fillRect/>
          </a:stretch>
        </p:blipFill>
        <p:spPr>
          <a:xfrm>
            <a:off x="311700" y="3294780"/>
            <a:ext cx="304800" cy="304800"/>
          </a:xfrm>
          <a:prstGeom prst="rect">
            <a:avLst/>
          </a:prstGeom>
          <a:noFill/>
          <a:ln>
            <a:noFill/>
          </a:ln>
        </p:spPr>
      </p:pic>
      <p:pic>
        <p:nvPicPr>
          <p:cNvPr id="79" name="Google Shape;79;p15"/>
          <p:cNvPicPr preferRelativeResize="0"/>
          <p:nvPr/>
        </p:nvPicPr>
        <p:blipFill>
          <a:blip r:embed="rId5">
            <a:alphaModFix/>
          </a:blip>
          <a:stretch>
            <a:fillRect/>
          </a:stretch>
        </p:blipFill>
        <p:spPr>
          <a:xfrm>
            <a:off x="311700" y="3747933"/>
            <a:ext cx="304800" cy="30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Hardware</a:t>
            </a:r>
            <a:endParaRPr sz="3600" b="1" dirty="0">
              <a:solidFill>
                <a:srgbClr val="CFE2F3"/>
              </a:solidFill>
              <a:latin typeface="Ubuntu" panose="020B0504030602030204" pitchFamily="34" charset="0"/>
            </a:endParaRPr>
          </a:p>
        </p:txBody>
      </p:sp>
      <p:sp>
        <p:nvSpPr>
          <p:cNvPr id="68" name="Google Shape;68;p15"/>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dirty="0">
                <a:solidFill>
                  <a:srgbClr val="CFE2F3"/>
                </a:solidFill>
                <a:latin typeface="Ubuntu" panose="020B0504030602030204" pitchFamily="34" charset="0"/>
              </a:rPr>
              <a:t>2x </a:t>
            </a:r>
            <a:r>
              <a:rPr lang="en-SG" b="0" i="0" u="none" strike="noStrike" dirty="0">
                <a:solidFill>
                  <a:srgbClr val="CFE2F3"/>
                </a:solidFill>
                <a:effectLst/>
                <a:latin typeface="Ubuntu" panose="020B0504030602030204" pitchFamily="34" charset="0"/>
              </a:rPr>
              <a:t>Arduino Nano 33 BLE or Arduino Nano 33 BLE Sense board</a:t>
            </a: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69" name="Google Shape;69;p15"/>
          <p:cNvSpPr txBox="1">
            <a:spLocks noGrp="1"/>
          </p:cNvSpPr>
          <p:nvPr>
            <p:ph type="body" idx="1"/>
          </p:nvPr>
        </p:nvSpPr>
        <p:spPr>
          <a:xfrm>
            <a:off x="476844" y="1807525"/>
            <a:ext cx="4531121"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4x rechargeable 18650 batteries</a:t>
            </a:r>
          </a:p>
        </p:txBody>
      </p:sp>
      <p:sp>
        <p:nvSpPr>
          <p:cNvPr id="70" name="Google Shape;70;p15"/>
          <p:cNvSpPr txBox="1">
            <a:spLocks noGrp="1"/>
          </p:cNvSpPr>
          <p:nvPr>
            <p:ph type="body" idx="1"/>
          </p:nvPr>
        </p:nvSpPr>
        <p:spPr>
          <a:xfrm>
            <a:off x="476844" y="2265735"/>
            <a:ext cx="4531121"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2x 18650 battery holders</a:t>
            </a: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sp>
        <p:nvSpPr>
          <p:cNvPr id="71" name="Google Shape;71;p15"/>
          <p:cNvSpPr txBox="1">
            <a:spLocks noGrp="1"/>
          </p:cNvSpPr>
          <p:nvPr>
            <p:ph type="body" idx="1"/>
          </p:nvPr>
        </p:nvSpPr>
        <p:spPr>
          <a:xfrm>
            <a:off x="476844" y="2723945"/>
            <a:ext cx="4531121"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A laptop</a:t>
            </a:r>
          </a:p>
          <a:p>
            <a:pPr marL="0" lvl="0" indent="0" algn="l" rtl="0">
              <a:lnSpc>
                <a:spcPct val="100000"/>
              </a:lnSpc>
              <a:spcBef>
                <a:spcPts val="0"/>
              </a:spcBef>
              <a:spcAft>
                <a:spcPts val="0"/>
              </a:spcAft>
              <a:buNone/>
            </a:pPr>
            <a:endParaRPr dirty="0">
              <a:solidFill>
                <a:srgbClr val="CFE2F3"/>
              </a:solidFill>
              <a:latin typeface="Ubuntu" panose="020B0504030602030204" pitchFamily="34" charset="0"/>
            </a:endParaRPr>
          </a:p>
        </p:txBody>
      </p:sp>
      <p:pic>
        <p:nvPicPr>
          <p:cNvPr id="74" name="Google Shape;74;p15"/>
          <p:cNvPicPr preferRelativeResize="0"/>
          <p:nvPr/>
        </p:nvPicPr>
        <p:blipFill>
          <a:blip r:embed="rId5">
            <a:alphaModFix/>
          </a:blip>
          <a:stretch>
            <a:fillRect/>
          </a:stretch>
        </p:blipFill>
        <p:spPr>
          <a:xfrm>
            <a:off x="311700" y="1451690"/>
            <a:ext cx="304800" cy="304800"/>
          </a:xfrm>
          <a:prstGeom prst="rect">
            <a:avLst/>
          </a:prstGeom>
          <a:noFill/>
          <a:ln>
            <a:noFill/>
          </a:ln>
        </p:spPr>
      </p:pic>
      <p:pic>
        <p:nvPicPr>
          <p:cNvPr id="75" name="Google Shape;75;p15"/>
          <p:cNvPicPr preferRelativeResize="0"/>
          <p:nvPr/>
        </p:nvPicPr>
        <p:blipFill>
          <a:blip r:embed="rId5">
            <a:alphaModFix/>
          </a:blip>
          <a:stretch>
            <a:fillRect/>
          </a:stretch>
        </p:blipFill>
        <p:spPr>
          <a:xfrm>
            <a:off x="311700" y="1904843"/>
            <a:ext cx="304800" cy="304800"/>
          </a:xfrm>
          <a:prstGeom prst="rect">
            <a:avLst/>
          </a:prstGeom>
          <a:noFill/>
          <a:ln>
            <a:noFill/>
          </a:ln>
        </p:spPr>
      </p:pic>
      <p:pic>
        <p:nvPicPr>
          <p:cNvPr id="76" name="Google Shape;76;p15"/>
          <p:cNvPicPr preferRelativeResize="0"/>
          <p:nvPr/>
        </p:nvPicPr>
        <p:blipFill>
          <a:blip r:embed="rId5">
            <a:alphaModFix/>
          </a:blip>
          <a:stretch>
            <a:fillRect/>
          </a:stretch>
        </p:blipFill>
        <p:spPr>
          <a:xfrm>
            <a:off x="311700" y="2380855"/>
            <a:ext cx="304800" cy="304800"/>
          </a:xfrm>
          <a:prstGeom prst="rect">
            <a:avLst/>
          </a:prstGeom>
          <a:noFill/>
          <a:ln>
            <a:noFill/>
          </a:ln>
        </p:spPr>
      </p:pic>
      <p:pic>
        <p:nvPicPr>
          <p:cNvPr id="77" name="Google Shape;77;p15"/>
          <p:cNvPicPr preferRelativeResize="0"/>
          <p:nvPr/>
        </p:nvPicPr>
        <p:blipFill>
          <a:blip r:embed="rId5">
            <a:alphaModFix/>
          </a:blip>
          <a:stretch>
            <a:fillRect/>
          </a:stretch>
        </p:blipFill>
        <p:spPr>
          <a:xfrm>
            <a:off x="311700" y="2826388"/>
            <a:ext cx="304800" cy="304800"/>
          </a:xfrm>
          <a:prstGeom prst="rect">
            <a:avLst/>
          </a:prstGeom>
          <a:noFill/>
          <a:ln>
            <a:noFill/>
          </a:ln>
        </p:spPr>
      </p:pic>
    </p:spTree>
    <p:extLst>
      <p:ext uri="{BB962C8B-B14F-4D97-AF65-F5344CB8AC3E}">
        <p14:creationId xmlns:p14="http://schemas.microsoft.com/office/powerpoint/2010/main" val="2904935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Software</a:t>
            </a:r>
            <a:endParaRPr sz="3600" b="1" dirty="0">
              <a:solidFill>
                <a:srgbClr val="CFE2F3"/>
              </a:solidFill>
              <a:latin typeface="Ubuntu" panose="020B0504030602030204" pitchFamily="34" charset="0"/>
            </a:endParaRPr>
          </a:p>
        </p:txBody>
      </p:sp>
      <p:sp>
        <p:nvSpPr>
          <p:cNvPr id="68" name="Google Shape;68;p15"/>
          <p:cNvSpPr txBox="1">
            <a:spLocks noGrp="1"/>
          </p:cNvSpPr>
          <p:nvPr>
            <p:ph type="body" idx="1"/>
          </p:nvPr>
        </p:nvSpPr>
        <p:spPr>
          <a:xfrm>
            <a:off x="476843" y="1349315"/>
            <a:ext cx="8450435"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US" sz="1800" b="0" i="0" u="none" strike="noStrike" dirty="0">
                <a:solidFill>
                  <a:srgbClr val="CFE2F3"/>
                </a:solidFill>
                <a:effectLst/>
                <a:latin typeface="Ubuntu" panose="020B0504030602030204" pitchFamily="34" charset="0"/>
              </a:rPr>
              <a:t>A web application designed to play drum sounds and perform data collection</a:t>
            </a:r>
            <a:endParaRPr dirty="0">
              <a:solidFill>
                <a:srgbClr val="CFE2F3"/>
              </a:solidFill>
              <a:latin typeface="Ubuntu" panose="020B0504030602030204" pitchFamily="34" charset="0"/>
            </a:endParaRPr>
          </a:p>
        </p:txBody>
      </p:sp>
      <p:sp>
        <p:nvSpPr>
          <p:cNvPr id="69" name="Google Shape;69;p15"/>
          <p:cNvSpPr txBox="1">
            <a:spLocks noGrp="1"/>
          </p:cNvSpPr>
          <p:nvPr>
            <p:ph type="body" idx="1"/>
          </p:nvPr>
        </p:nvSpPr>
        <p:spPr>
          <a:xfrm>
            <a:off x="476844" y="1807525"/>
            <a:ext cx="7828956" cy="459000"/>
          </a:xfrm>
          <a:prstGeom prst="rect">
            <a:avLst/>
          </a:prstGeom>
        </p:spPr>
        <p:txBody>
          <a:bodyPr spcFirstLastPara="1" wrap="square" lIns="91425" tIns="91425" rIns="91425" bIns="91425" anchor="t" anchorCtr="0">
            <a:noAutofit/>
          </a:bodyPr>
          <a:lstStyle/>
          <a:p>
            <a:pPr marL="114300" indent="0" fontAlgn="base">
              <a:buNone/>
            </a:pPr>
            <a:r>
              <a:rPr lang="en-US" sz="1800" b="0" i="0" u="none" strike="noStrike" dirty="0">
                <a:solidFill>
                  <a:srgbClr val="CFE2F3"/>
                </a:solidFill>
                <a:effectLst/>
                <a:latin typeface="Ubuntu" panose="020B0504030602030204" pitchFamily="34" charset="0"/>
              </a:rPr>
              <a:t>An executable run on Arduino to send/receive signal from the web app</a:t>
            </a:r>
          </a:p>
        </p:txBody>
      </p:sp>
      <p:pic>
        <p:nvPicPr>
          <p:cNvPr id="74" name="Google Shape;74;p15"/>
          <p:cNvPicPr preferRelativeResize="0"/>
          <p:nvPr/>
        </p:nvPicPr>
        <p:blipFill>
          <a:blip r:embed="rId5">
            <a:alphaModFix/>
          </a:blip>
          <a:stretch>
            <a:fillRect/>
          </a:stretch>
        </p:blipFill>
        <p:spPr>
          <a:xfrm>
            <a:off x="311700" y="1451690"/>
            <a:ext cx="304800" cy="304800"/>
          </a:xfrm>
          <a:prstGeom prst="rect">
            <a:avLst/>
          </a:prstGeom>
          <a:noFill/>
          <a:ln>
            <a:noFill/>
          </a:ln>
        </p:spPr>
      </p:pic>
      <p:pic>
        <p:nvPicPr>
          <p:cNvPr id="75" name="Google Shape;75;p15"/>
          <p:cNvPicPr preferRelativeResize="0"/>
          <p:nvPr/>
        </p:nvPicPr>
        <p:blipFill>
          <a:blip r:embed="rId5">
            <a:alphaModFix/>
          </a:blip>
          <a:stretch>
            <a:fillRect/>
          </a:stretch>
        </p:blipFill>
        <p:spPr>
          <a:xfrm>
            <a:off x="311700" y="1904843"/>
            <a:ext cx="304800" cy="304800"/>
          </a:xfrm>
          <a:prstGeom prst="rect">
            <a:avLst/>
          </a:prstGeom>
          <a:noFill/>
          <a:ln>
            <a:noFill/>
          </a:ln>
        </p:spPr>
      </p:pic>
      <p:pic>
        <p:nvPicPr>
          <p:cNvPr id="7" name="Picture 6">
            <a:extLst>
              <a:ext uri="{FF2B5EF4-FFF2-40B4-BE49-F238E27FC236}">
                <a16:creationId xmlns:a16="http://schemas.microsoft.com/office/drawing/2014/main" id="{26BF4040-EAEE-9C43-1D68-1D612F9C722A}"/>
              </a:ext>
            </a:extLst>
          </p:cNvPr>
          <p:cNvPicPr>
            <a:picLocks noChangeAspect="1"/>
          </p:cNvPicPr>
          <p:nvPr/>
        </p:nvPicPr>
        <p:blipFill>
          <a:blip r:embed="rId6"/>
          <a:stretch>
            <a:fillRect/>
          </a:stretch>
        </p:blipFill>
        <p:spPr>
          <a:xfrm>
            <a:off x="311700" y="2393493"/>
            <a:ext cx="4077420" cy="2333565"/>
          </a:xfrm>
          <a:prstGeom prst="rect">
            <a:avLst/>
          </a:prstGeom>
        </p:spPr>
      </p:pic>
      <p:pic>
        <p:nvPicPr>
          <p:cNvPr id="9" name="Picture 8">
            <a:extLst>
              <a:ext uri="{FF2B5EF4-FFF2-40B4-BE49-F238E27FC236}">
                <a16:creationId xmlns:a16="http://schemas.microsoft.com/office/drawing/2014/main" id="{5EEEC6ED-B6C3-EE83-F5EB-84DFC1EB22E8}"/>
              </a:ext>
            </a:extLst>
          </p:cNvPr>
          <p:cNvPicPr>
            <a:picLocks noChangeAspect="1"/>
          </p:cNvPicPr>
          <p:nvPr/>
        </p:nvPicPr>
        <p:blipFill>
          <a:blip r:embed="rId7"/>
          <a:stretch>
            <a:fillRect/>
          </a:stretch>
        </p:blipFill>
        <p:spPr>
          <a:xfrm>
            <a:off x="4702060" y="2397730"/>
            <a:ext cx="4022376" cy="2325089"/>
          </a:xfrm>
          <a:prstGeom prst="rect">
            <a:avLst/>
          </a:prstGeom>
        </p:spPr>
      </p:pic>
    </p:spTree>
    <p:extLst>
      <p:ext uri="{BB962C8B-B14F-4D97-AF65-F5344CB8AC3E}">
        <p14:creationId xmlns:p14="http://schemas.microsoft.com/office/powerpoint/2010/main" val="22064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rcRect l="5242" t="28466"/>
          <a:stretch/>
        </p:blipFill>
        <p:spPr>
          <a:xfrm>
            <a:off x="-104172" y="-92597"/>
            <a:ext cx="9248172" cy="5236096"/>
          </a:xfrm>
          <a:prstGeom prst="rect">
            <a:avLst/>
          </a:prstGeom>
          <a:noFill/>
          <a:ln>
            <a:noFill/>
          </a:ln>
        </p:spPr>
      </p:pic>
      <p:sp>
        <p:nvSpPr>
          <p:cNvPr id="4" name="Title 3">
            <a:extLst>
              <a:ext uri="{FF2B5EF4-FFF2-40B4-BE49-F238E27FC236}">
                <a16:creationId xmlns:a16="http://schemas.microsoft.com/office/drawing/2014/main" id="{CA54B9B1-8AEF-65AC-9C94-D73E0C7BBCE5}"/>
              </a:ext>
            </a:extLst>
          </p:cNvPr>
          <p:cNvSpPr>
            <a:spLocks noGrp="1"/>
          </p:cNvSpPr>
          <p:nvPr>
            <p:ph type="title"/>
          </p:nvPr>
        </p:nvSpPr>
        <p:spPr/>
        <p:txBody>
          <a:bodyPr/>
          <a:lstStyle/>
          <a:p>
            <a:endParaRPr lang="en-SG"/>
          </a:p>
        </p:txBody>
      </p:sp>
      <p:pic>
        <p:nvPicPr>
          <p:cNvPr id="16" name="Picture 2">
            <a:extLst>
              <a:ext uri="{FF2B5EF4-FFF2-40B4-BE49-F238E27FC236}">
                <a16:creationId xmlns:a16="http://schemas.microsoft.com/office/drawing/2014/main" id="{1CA9D7F6-3DC2-DB2F-94EB-246475E52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236" b="7764"/>
          <a:stretch/>
        </p:blipFill>
        <p:spPr bwMode="auto">
          <a:xfrm>
            <a:off x="2074243" y="266699"/>
            <a:ext cx="4891342" cy="3581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FCD406-2BFE-35CB-742D-187AD9A46114}"/>
              </a:ext>
            </a:extLst>
          </p:cNvPr>
          <p:cNvPicPr>
            <a:picLocks noChangeAspect="1"/>
          </p:cNvPicPr>
          <p:nvPr/>
        </p:nvPicPr>
        <p:blipFill>
          <a:blip r:embed="rId6"/>
          <a:stretch>
            <a:fillRect/>
          </a:stretch>
        </p:blipFill>
        <p:spPr>
          <a:xfrm>
            <a:off x="311700" y="1017725"/>
            <a:ext cx="2025552" cy="2143165"/>
          </a:xfrm>
          <a:prstGeom prst="rect">
            <a:avLst/>
          </a:prstGeom>
        </p:spPr>
      </p:pic>
      <p:pic>
        <p:nvPicPr>
          <p:cNvPr id="10" name="Picture 9">
            <a:extLst>
              <a:ext uri="{FF2B5EF4-FFF2-40B4-BE49-F238E27FC236}">
                <a16:creationId xmlns:a16="http://schemas.microsoft.com/office/drawing/2014/main" id="{D1E94FBE-BBC2-3E0A-FC4E-785B5AFE3AF4}"/>
              </a:ext>
            </a:extLst>
          </p:cNvPr>
          <p:cNvPicPr>
            <a:picLocks noChangeAspect="1"/>
          </p:cNvPicPr>
          <p:nvPr/>
        </p:nvPicPr>
        <p:blipFill>
          <a:blip r:embed="rId7"/>
          <a:stretch>
            <a:fillRect/>
          </a:stretch>
        </p:blipFill>
        <p:spPr>
          <a:xfrm>
            <a:off x="4572000" y="2460050"/>
            <a:ext cx="2686376" cy="620561"/>
          </a:xfrm>
          <a:prstGeom prst="rect">
            <a:avLst/>
          </a:prstGeom>
        </p:spPr>
      </p:pic>
    </p:spTree>
    <p:extLst>
      <p:ext uri="{BB962C8B-B14F-4D97-AF65-F5344CB8AC3E}">
        <p14:creationId xmlns:p14="http://schemas.microsoft.com/office/powerpoint/2010/main" val="73626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Design Goal</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fontAlgn="base">
              <a:buNone/>
            </a:pPr>
            <a:r>
              <a:rPr lang="en-SG" b="0" i="0" u="none" strike="noStrike" dirty="0">
                <a:solidFill>
                  <a:srgbClr val="CFE2F3"/>
                </a:solidFill>
                <a:effectLst/>
                <a:latin typeface="Ubuntu" panose="020B0504030602030204" pitchFamily="34" charset="0"/>
              </a:rPr>
              <a:t>Low </a:t>
            </a:r>
            <a:r>
              <a:rPr lang="en-SG" dirty="0">
                <a:solidFill>
                  <a:srgbClr val="CFE2F3"/>
                </a:solidFill>
                <a:latin typeface="Ubuntu" panose="020B0504030602030204" pitchFamily="34" charset="0"/>
              </a:rPr>
              <a:t>latency in response to user gesture</a:t>
            </a:r>
            <a:endParaRPr lang="en-SG" b="0" i="0" u="none" strike="noStrike" dirty="0">
              <a:solidFill>
                <a:srgbClr val="CFE2F3"/>
              </a:solidFill>
              <a:effectLst/>
              <a:latin typeface="Ubuntu" panose="020B0504030602030204" pitchFamily="34" charset="0"/>
            </a:endParaRPr>
          </a:p>
        </p:txBody>
      </p:sp>
      <p:pic>
        <p:nvPicPr>
          <p:cNvPr id="11" name="Google Shape;74;p15">
            <a:extLst>
              <a:ext uri="{FF2B5EF4-FFF2-40B4-BE49-F238E27FC236}">
                <a16:creationId xmlns:a16="http://schemas.microsoft.com/office/drawing/2014/main" id="{3B4DE94F-9E6F-CF89-CBD4-B5564205805C}"/>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12" name="Google Shape;68;p15">
            <a:extLst>
              <a:ext uri="{FF2B5EF4-FFF2-40B4-BE49-F238E27FC236}">
                <a16:creationId xmlns:a16="http://schemas.microsoft.com/office/drawing/2014/main" id="{9E251948-C791-429B-3EFE-D97022EE1D30}"/>
              </a:ext>
            </a:extLst>
          </p:cNvPr>
          <p:cNvSpPr txBox="1">
            <a:spLocks/>
          </p:cNvSpPr>
          <p:nvPr/>
        </p:nvSpPr>
        <p:spPr>
          <a:xfrm>
            <a:off x="474260" y="1858865"/>
            <a:ext cx="68383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None/>
            </a:pPr>
            <a:r>
              <a:rPr lang="en-SG" dirty="0">
                <a:solidFill>
                  <a:srgbClr val="CFE2F3"/>
                </a:solidFill>
                <a:latin typeface="Ubuntu" panose="020B0504030602030204" pitchFamily="34" charset="0"/>
              </a:rPr>
              <a:t>High accuracy in inference</a:t>
            </a:r>
          </a:p>
        </p:txBody>
      </p:sp>
      <p:pic>
        <p:nvPicPr>
          <p:cNvPr id="13" name="Google Shape;74;p15">
            <a:extLst>
              <a:ext uri="{FF2B5EF4-FFF2-40B4-BE49-F238E27FC236}">
                <a16:creationId xmlns:a16="http://schemas.microsoft.com/office/drawing/2014/main" id="{CC0104F8-EE64-D85D-3A6D-F1ED963A1FFD}"/>
              </a:ext>
            </a:extLst>
          </p:cNvPr>
          <p:cNvPicPr preferRelativeResize="0"/>
          <p:nvPr/>
        </p:nvPicPr>
        <p:blipFill>
          <a:blip r:embed="rId5">
            <a:alphaModFix/>
          </a:blip>
          <a:stretch>
            <a:fillRect/>
          </a:stretch>
        </p:blipFill>
        <p:spPr>
          <a:xfrm>
            <a:off x="311700" y="1961240"/>
            <a:ext cx="304800" cy="304800"/>
          </a:xfrm>
          <a:prstGeom prst="rect">
            <a:avLst/>
          </a:prstGeom>
          <a:noFill/>
          <a:ln>
            <a:noFill/>
          </a:ln>
        </p:spPr>
      </p:pic>
    </p:spTree>
    <p:extLst>
      <p:ext uri="{BB962C8B-B14F-4D97-AF65-F5344CB8AC3E}">
        <p14:creationId xmlns:p14="http://schemas.microsoft.com/office/powerpoint/2010/main" val="393980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Design Goal – Low Latency</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Determine a suitable threshold to trigger dat</a:t>
            </a:r>
            <a:r>
              <a:rPr lang="en-SG" dirty="0">
                <a:solidFill>
                  <a:srgbClr val="CFE2F3"/>
                </a:solidFill>
                <a:latin typeface="Ubuntu" panose="020B0504030602030204" pitchFamily="34" charset="0"/>
              </a:rPr>
              <a:t>a sampling</a:t>
            </a:r>
            <a:endParaRPr lang="en-SG" b="0" i="0" u="none" strike="noStrike" dirty="0">
              <a:solidFill>
                <a:srgbClr val="CFE2F3"/>
              </a:solidFill>
              <a:effectLst/>
              <a:latin typeface="Ubuntu" panose="020B0504030602030204" pitchFamily="34" charset="0"/>
            </a:endParaRPr>
          </a:p>
        </p:txBody>
      </p:sp>
      <p:pic>
        <p:nvPicPr>
          <p:cNvPr id="11" name="Google Shape;74;p15">
            <a:extLst>
              <a:ext uri="{FF2B5EF4-FFF2-40B4-BE49-F238E27FC236}">
                <a16:creationId xmlns:a16="http://schemas.microsoft.com/office/drawing/2014/main" id="{3B4DE94F-9E6F-CF89-CBD4-B5564205805C}"/>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12" name="Google Shape;68;p15">
            <a:extLst>
              <a:ext uri="{FF2B5EF4-FFF2-40B4-BE49-F238E27FC236}">
                <a16:creationId xmlns:a16="http://schemas.microsoft.com/office/drawing/2014/main" id="{9E251948-C791-429B-3EFE-D97022EE1D30}"/>
              </a:ext>
            </a:extLst>
          </p:cNvPr>
          <p:cNvSpPr txBox="1">
            <a:spLocks/>
          </p:cNvSpPr>
          <p:nvPr/>
        </p:nvSpPr>
        <p:spPr>
          <a:xfrm>
            <a:off x="476844" y="1858865"/>
            <a:ext cx="68383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Determine a maximum response time</a:t>
            </a:r>
          </a:p>
        </p:txBody>
      </p:sp>
      <p:pic>
        <p:nvPicPr>
          <p:cNvPr id="13" name="Google Shape;74;p15">
            <a:extLst>
              <a:ext uri="{FF2B5EF4-FFF2-40B4-BE49-F238E27FC236}">
                <a16:creationId xmlns:a16="http://schemas.microsoft.com/office/drawing/2014/main" id="{CC0104F8-EE64-D85D-3A6D-F1ED963A1FFD}"/>
              </a:ext>
            </a:extLst>
          </p:cNvPr>
          <p:cNvPicPr preferRelativeResize="0"/>
          <p:nvPr/>
        </p:nvPicPr>
        <p:blipFill>
          <a:blip r:embed="rId5">
            <a:alphaModFix/>
          </a:blip>
          <a:stretch>
            <a:fillRect/>
          </a:stretch>
        </p:blipFill>
        <p:spPr>
          <a:xfrm>
            <a:off x="311700" y="1961240"/>
            <a:ext cx="304800" cy="304800"/>
          </a:xfrm>
          <a:prstGeom prst="rect">
            <a:avLst/>
          </a:prstGeom>
          <a:noFill/>
          <a:ln>
            <a:noFill/>
          </a:ln>
        </p:spPr>
      </p:pic>
      <p:sp>
        <p:nvSpPr>
          <p:cNvPr id="16" name="Rectangle 15">
            <a:extLst>
              <a:ext uri="{FF2B5EF4-FFF2-40B4-BE49-F238E27FC236}">
                <a16:creationId xmlns:a16="http://schemas.microsoft.com/office/drawing/2014/main" id="{BC2982AF-6AE6-A800-182A-49B3B7DF670E}"/>
              </a:ext>
            </a:extLst>
          </p:cNvPr>
          <p:cNvSpPr/>
          <p:nvPr/>
        </p:nvSpPr>
        <p:spPr>
          <a:xfrm>
            <a:off x="1621535" y="3425920"/>
            <a:ext cx="4078223" cy="45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Data Sampling time</a:t>
            </a:r>
          </a:p>
        </p:txBody>
      </p:sp>
      <p:sp>
        <p:nvSpPr>
          <p:cNvPr id="17" name="Rectangle 16">
            <a:extLst>
              <a:ext uri="{FF2B5EF4-FFF2-40B4-BE49-F238E27FC236}">
                <a16:creationId xmlns:a16="http://schemas.microsoft.com/office/drawing/2014/main" id="{594274D5-55E9-E464-C7E7-11D65683997C}"/>
              </a:ext>
            </a:extLst>
          </p:cNvPr>
          <p:cNvSpPr/>
          <p:nvPr/>
        </p:nvSpPr>
        <p:spPr>
          <a:xfrm>
            <a:off x="5699759" y="3416301"/>
            <a:ext cx="1002836" cy="4701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dirty="0"/>
              <a:t>Inference time</a:t>
            </a:r>
          </a:p>
        </p:txBody>
      </p:sp>
      <p:grpSp>
        <p:nvGrpSpPr>
          <p:cNvPr id="29" name="Group 28">
            <a:extLst>
              <a:ext uri="{FF2B5EF4-FFF2-40B4-BE49-F238E27FC236}">
                <a16:creationId xmlns:a16="http://schemas.microsoft.com/office/drawing/2014/main" id="{6379E52A-A8D6-3718-076C-1EBDE47E3D1C}"/>
              </a:ext>
            </a:extLst>
          </p:cNvPr>
          <p:cNvGrpSpPr/>
          <p:nvPr/>
        </p:nvGrpSpPr>
        <p:grpSpPr>
          <a:xfrm>
            <a:off x="627380" y="2684773"/>
            <a:ext cx="7931976" cy="1462754"/>
            <a:chOff x="627380" y="2684773"/>
            <a:chExt cx="7931976" cy="1462754"/>
          </a:xfrm>
        </p:grpSpPr>
        <p:pic>
          <p:nvPicPr>
            <p:cNvPr id="23" name="Graphic 22">
              <a:extLst>
                <a:ext uri="{FF2B5EF4-FFF2-40B4-BE49-F238E27FC236}">
                  <a16:creationId xmlns:a16="http://schemas.microsoft.com/office/drawing/2014/main" id="{D113F763-28B8-7AF5-7C1C-523239165C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9481" y="2941611"/>
              <a:ext cx="413004" cy="459000"/>
            </a:xfrm>
            <a:prstGeom prst="rect">
              <a:avLst/>
            </a:prstGeom>
          </p:spPr>
        </p:pic>
        <p:grpSp>
          <p:nvGrpSpPr>
            <p:cNvPr id="28" name="Group 27">
              <a:extLst>
                <a:ext uri="{FF2B5EF4-FFF2-40B4-BE49-F238E27FC236}">
                  <a16:creationId xmlns:a16="http://schemas.microsoft.com/office/drawing/2014/main" id="{2FF7E36E-DE3A-8222-6358-1FD9FA37D8DD}"/>
                </a:ext>
              </a:extLst>
            </p:cNvPr>
            <p:cNvGrpSpPr/>
            <p:nvPr/>
          </p:nvGrpSpPr>
          <p:grpSpPr>
            <a:xfrm>
              <a:off x="627380" y="2684773"/>
              <a:ext cx="7931976" cy="1462754"/>
              <a:chOff x="627380" y="2684773"/>
              <a:chExt cx="7931976" cy="1462754"/>
            </a:xfrm>
          </p:grpSpPr>
          <p:grpSp>
            <p:nvGrpSpPr>
              <p:cNvPr id="21" name="Group 20">
                <a:extLst>
                  <a:ext uri="{FF2B5EF4-FFF2-40B4-BE49-F238E27FC236}">
                    <a16:creationId xmlns:a16="http://schemas.microsoft.com/office/drawing/2014/main" id="{01165FAB-C5CA-0D27-B0B3-46372A470BA5}"/>
                  </a:ext>
                </a:extLst>
              </p:cNvPr>
              <p:cNvGrpSpPr/>
              <p:nvPr/>
            </p:nvGrpSpPr>
            <p:grpSpPr>
              <a:xfrm>
                <a:off x="1621536" y="3752937"/>
                <a:ext cx="6776165" cy="307777"/>
                <a:chOff x="1792224" y="3952337"/>
                <a:chExt cx="6776165" cy="307777"/>
              </a:xfrm>
            </p:grpSpPr>
            <p:cxnSp>
              <p:nvCxnSpPr>
                <p:cNvPr id="19" name="Straight Arrow Connector 18">
                  <a:extLst>
                    <a:ext uri="{FF2B5EF4-FFF2-40B4-BE49-F238E27FC236}">
                      <a16:creationId xmlns:a16="http://schemas.microsoft.com/office/drawing/2014/main" id="{8E5B43B5-DCD7-01B8-3DB4-F2B1B33F5276}"/>
                    </a:ext>
                  </a:extLst>
                </p:cNvPr>
                <p:cNvCxnSpPr/>
                <p:nvPr/>
              </p:nvCxnSpPr>
              <p:spPr>
                <a:xfrm>
                  <a:off x="1792224" y="4102608"/>
                  <a:ext cx="5151120" cy="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38478A0-0895-528E-723F-8518D36A863F}"/>
                    </a:ext>
                  </a:extLst>
                </p:cNvPr>
                <p:cNvSpPr txBox="1"/>
                <p:nvPr/>
              </p:nvSpPr>
              <p:spPr>
                <a:xfrm>
                  <a:off x="6904151" y="3952337"/>
                  <a:ext cx="1664238" cy="307777"/>
                </a:xfrm>
                <a:prstGeom prst="rect">
                  <a:avLst/>
                </a:prstGeom>
                <a:noFill/>
              </p:spPr>
              <p:txBody>
                <a:bodyPr wrap="none" rtlCol="0">
                  <a:spAutoFit/>
                </a:bodyPr>
                <a:lstStyle/>
                <a:p>
                  <a:r>
                    <a:rPr lang="en-SG" dirty="0">
                      <a:solidFill>
                        <a:schemeClr val="bg1">
                          <a:lumMod val="85000"/>
                        </a:schemeClr>
                      </a:solidFill>
                      <a:latin typeface="Ubuntu" panose="020B0504030602030204" pitchFamily="34" charset="0"/>
                    </a:rPr>
                    <a:t>Time (millisecond)</a:t>
                  </a:r>
                </a:p>
              </p:txBody>
            </p:sp>
          </p:grpSp>
          <p:pic>
            <p:nvPicPr>
              <p:cNvPr id="25" name="Picture 24" descr="A picture containing text&#10;&#10;Description automatically generated">
                <a:extLst>
                  <a:ext uri="{FF2B5EF4-FFF2-40B4-BE49-F238E27FC236}">
                    <a16:creationId xmlns:a16="http://schemas.microsoft.com/office/drawing/2014/main" id="{DCC9103E-5798-7D55-5FE7-7764690D715B}"/>
                  </a:ext>
                </a:extLst>
              </p:cNvPr>
              <p:cNvPicPr>
                <a:picLocks noChangeAspect="1"/>
              </p:cNvPicPr>
              <p:nvPr/>
            </p:nvPicPr>
            <p:blipFill>
              <a:blip r:embed="rId8"/>
              <a:stretch>
                <a:fillRect/>
              </a:stretch>
            </p:blipFill>
            <p:spPr>
              <a:xfrm rot="3144144">
                <a:off x="627380" y="2877462"/>
                <a:ext cx="1270065" cy="1270065"/>
              </a:xfrm>
              <a:prstGeom prst="rect">
                <a:avLst/>
              </a:prstGeom>
            </p:spPr>
          </p:pic>
          <p:pic>
            <p:nvPicPr>
              <p:cNvPr id="27" name="Picture 26" descr="Icon&#10;&#10;Description automatically generated">
                <a:extLst>
                  <a:ext uri="{FF2B5EF4-FFF2-40B4-BE49-F238E27FC236}">
                    <a16:creationId xmlns:a16="http://schemas.microsoft.com/office/drawing/2014/main" id="{116CAB5A-2C24-F49E-D726-D6E093D52A7F}"/>
                  </a:ext>
                </a:extLst>
              </p:cNvPr>
              <p:cNvPicPr>
                <a:picLocks noChangeAspect="1"/>
              </p:cNvPicPr>
              <p:nvPr/>
            </p:nvPicPr>
            <p:blipFill rotWithShape="1">
              <a:blip r:embed="rId9"/>
              <a:srcRect l="8117" t="24548" r="6753" b="23227"/>
              <a:stretch/>
            </p:blipFill>
            <p:spPr>
              <a:xfrm>
                <a:off x="6909097" y="2684773"/>
                <a:ext cx="1650259" cy="1061467"/>
              </a:xfrm>
              <a:prstGeom prst="rect">
                <a:avLst/>
              </a:prstGeom>
            </p:spPr>
          </p:pic>
        </p:grpSp>
      </p:grpSp>
      <p:grpSp>
        <p:nvGrpSpPr>
          <p:cNvPr id="32" name="Group 31">
            <a:extLst>
              <a:ext uri="{FF2B5EF4-FFF2-40B4-BE49-F238E27FC236}">
                <a16:creationId xmlns:a16="http://schemas.microsoft.com/office/drawing/2014/main" id="{F9C47BF3-17D0-B7B9-1899-99A2F6A4F029}"/>
              </a:ext>
            </a:extLst>
          </p:cNvPr>
          <p:cNvGrpSpPr/>
          <p:nvPr/>
        </p:nvGrpSpPr>
        <p:grpSpPr>
          <a:xfrm>
            <a:off x="1361689" y="3903208"/>
            <a:ext cx="5479766" cy="326066"/>
            <a:chOff x="1361689" y="3903208"/>
            <a:chExt cx="5479766" cy="326066"/>
          </a:xfrm>
        </p:grpSpPr>
        <p:sp>
          <p:nvSpPr>
            <p:cNvPr id="30" name="TextBox 29">
              <a:extLst>
                <a:ext uri="{FF2B5EF4-FFF2-40B4-BE49-F238E27FC236}">
                  <a16:creationId xmlns:a16="http://schemas.microsoft.com/office/drawing/2014/main" id="{945ACC69-4290-0A37-12C0-F9A5CF0AFD88}"/>
                </a:ext>
              </a:extLst>
            </p:cNvPr>
            <p:cNvSpPr txBox="1"/>
            <p:nvPr/>
          </p:nvSpPr>
          <p:spPr>
            <a:xfrm>
              <a:off x="6119783" y="3903208"/>
              <a:ext cx="721672" cy="307777"/>
            </a:xfrm>
            <a:prstGeom prst="rect">
              <a:avLst/>
            </a:prstGeom>
            <a:noFill/>
          </p:spPr>
          <p:txBody>
            <a:bodyPr wrap="none" rtlCol="0">
              <a:spAutoFit/>
            </a:bodyPr>
            <a:lstStyle/>
            <a:p>
              <a:r>
                <a:rPr lang="en-SG" dirty="0">
                  <a:solidFill>
                    <a:schemeClr val="bg1">
                      <a:lumMod val="85000"/>
                    </a:schemeClr>
                  </a:solidFill>
                  <a:latin typeface="Ubuntu" panose="020B0504030602030204" pitchFamily="34" charset="0"/>
                </a:rPr>
                <a:t>200ms</a:t>
              </a:r>
            </a:p>
          </p:txBody>
        </p:sp>
        <p:sp>
          <p:nvSpPr>
            <p:cNvPr id="31" name="TextBox 30">
              <a:extLst>
                <a:ext uri="{FF2B5EF4-FFF2-40B4-BE49-F238E27FC236}">
                  <a16:creationId xmlns:a16="http://schemas.microsoft.com/office/drawing/2014/main" id="{A45B1518-1773-AA77-BCF9-4DC21298D087}"/>
                </a:ext>
              </a:extLst>
            </p:cNvPr>
            <p:cNvSpPr txBox="1"/>
            <p:nvPr/>
          </p:nvSpPr>
          <p:spPr>
            <a:xfrm>
              <a:off x="1361689" y="3921497"/>
              <a:ext cx="519694" cy="307777"/>
            </a:xfrm>
            <a:prstGeom prst="rect">
              <a:avLst/>
            </a:prstGeom>
            <a:noFill/>
          </p:spPr>
          <p:txBody>
            <a:bodyPr wrap="none" rtlCol="0">
              <a:spAutoFit/>
            </a:bodyPr>
            <a:lstStyle/>
            <a:p>
              <a:r>
                <a:rPr lang="en-SG" dirty="0">
                  <a:solidFill>
                    <a:schemeClr val="bg1">
                      <a:lumMod val="85000"/>
                    </a:schemeClr>
                  </a:solidFill>
                  <a:latin typeface="Ubuntu" panose="020B0504030602030204" pitchFamily="34" charset="0"/>
                </a:rPr>
                <a:t>0ms</a:t>
              </a:r>
            </a:p>
          </p:txBody>
        </p:sp>
      </p:grpSp>
    </p:spTree>
    <p:extLst>
      <p:ext uri="{BB962C8B-B14F-4D97-AF65-F5344CB8AC3E}">
        <p14:creationId xmlns:p14="http://schemas.microsoft.com/office/powerpoint/2010/main" val="37862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a:picLocks noGrp="1" noRot="1" noMove="1" noResize="1" noEditPoints="1" noAdjustHandles="1" noChangeArrowheads="1" noChangeShapeType="1" noCrop="1"/>
          </p:cNvPicPr>
          <p:nvPr/>
        </p:nvPicPr>
        <p: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rcRect l="5242" t="28466"/>
          <a:stretch/>
        </p:blipFill>
        <p:spPr>
          <a:xfrm>
            <a:off x="-104172" y="-92597"/>
            <a:ext cx="9248172" cy="5236096"/>
          </a:xfrm>
          <a:prstGeom prst="rect">
            <a:avLst/>
          </a:prstGeom>
          <a:noFill/>
          <a:ln>
            <a:noFill/>
          </a:ln>
        </p:spPr>
      </p:pic>
      <p:sp>
        <p:nvSpPr>
          <p:cNvPr id="67" name="Google Shape;67;p15"/>
          <p:cNvSpPr txBox="1">
            <a:spLocks noGrp="1"/>
          </p:cNvSpPr>
          <p:nvPr>
            <p:ph type="title"/>
          </p:nvPr>
        </p:nvSpPr>
        <p:spPr>
          <a:xfrm>
            <a:off x="311700" y="453899"/>
            <a:ext cx="8520600" cy="7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b="1" dirty="0">
                <a:solidFill>
                  <a:srgbClr val="CFE2F3"/>
                </a:solidFill>
                <a:latin typeface="Ubuntu" panose="020B0504030602030204" pitchFamily="34" charset="0"/>
              </a:rPr>
              <a:t>Design Goal – High Accuracy</a:t>
            </a:r>
            <a:endParaRPr sz="3600" b="1" dirty="0">
              <a:solidFill>
                <a:srgbClr val="CFE2F3"/>
              </a:solidFill>
              <a:latin typeface="Ubuntu" panose="020B0504030602030204" pitchFamily="34" charset="0"/>
            </a:endParaRPr>
          </a:p>
        </p:txBody>
      </p:sp>
      <p:sp>
        <p:nvSpPr>
          <p:cNvPr id="10" name="Google Shape;68;p15">
            <a:extLst>
              <a:ext uri="{FF2B5EF4-FFF2-40B4-BE49-F238E27FC236}">
                <a16:creationId xmlns:a16="http://schemas.microsoft.com/office/drawing/2014/main" id="{F0D66813-4AC7-8CD7-6BA3-8ECE2D51DC37}"/>
              </a:ext>
            </a:extLst>
          </p:cNvPr>
          <p:cNvSpPr txBox="1">
            <a:spLocks noGrp="1"/>
          </p:cNvSpPr>
          <p:nvPr>
            <p:ph type="body" idx="1"/>
          </p:nvPr>
        </p:nvSpPr>
        <p:spPr>
          <a:xfrm>
            <a:off x="476844" y="1349315"/>
            <a:ext cx="6838356" cy="459000"/>
          </a:xfrm>
          <a:prstGeom prst="rect">
            <a:avLst/>
          </a:prstGeom>
        </p:spPr>
        <p:txBody>
          <a:bodyPr spcFirstLastPara="1" wrap="square" lIns="91425" tIns="91425" rIns="91425" bIns="91425" anchor="t" anchorCtr="0">
            <a:noAutofit/>
          </a:bodyPr>
          <a:lstStyle/>
          <a:p>
            <a:pPr marL="114300" indent="0" rtl="0" fontAlgn="base">
              <a:spcBef>
                <a:spcPts val="0"/>
              </a:spcBef>
              <a:spcAft>
                <a:spcPts val="0"/>
              </a:spcAft>
              <a:buNone/>
            </a:pPr>
            <a:r>
              <a:rPr lang="en-SG" b="0" i="0" u="none" strike="noStrike" dirty="0">
                <a:solidFill>
                  <a:srgbClr val="CFE2F3"/>
                </a:solidFill>
                <a:effectLst/>
                <a:latin typeface="Ubuntu" panose="020B0504030602030204" pitchFamily="34" charset="0"/>
              </a:rPr>
              <a:t>Data Collection</a:t>
            </a:r>
          </a:p>
        </p:txBody>
      </p:sp>
      <p:pic>
        <p:nvPicPr>
          <p:cNvPr id="11" name="Google Shape;74;p15">
            <a:extLst>
              <a:ext uri="{FF2B5EF4-FFF2-40B4-BE49-F238E27FC236}">
                <a16:creationId xmlns:a16="http://schemas.microsoft.com/office/drawing/2014/main" id="{3B4DE94F-9E6F-CF89-CBD4-B5564205805C}"/>
              </a:ext>
            </a:extLst>
          </p:cNvPr>
          <p:cNvPicPr preferRelativeResize="0"/>
          <p:nvPr/>
        </p:nvPicPr>
        <p:blipFill>
          <a:blip r:embed="rId5">
            <a:alphaModFix/>
          </a:blip>
          <a:stretch>
            <a:fillRect/>
          </a:stretch>
        </p:blipFill>
        <p:spPr>
          <a:xfrm>
            <a:off x="311700" y="1451690"/>
            <a:ext cx="304800" cy="304800"/>
          </a:xfrm>
          <a:prstGeom prst="rect">
            <a:avLst/>
          </a:prstGeom>
          <a:noFill/>
          <a:ln>
            <a:noFill/>
          </a:ln>
        </p:spPr>
      </p:pic>
      <p:sp>
        <p:nvSpPr>
          <p:cNvPr id="12" name="Google Shape;68;p15">
            <a:extLst>
              <a:ext uri="{FF2B5EF4-FFF2-40B4-BE49-F238E27FC236}">
                <a16:creationId xmlns:a16="http://schemas.microsoft.com/office/drawing/2014/main" id="{9E251948-C791-429B-3EFE-D97022EE1D30}"/>
              </a:ext>
            </a:extLst>
          </p:cNvPr>
          <p:cNvSpPr txBox="1">
            <a:spLocks/>
          </p:cNvSpPr>
          <p:nvPr/>
        </p:nvSpPr>
        <p:spPr>
          <a:xfrm>
            <a:off x="476844" y="1858865"/>
            <a:ext cx="7549556" cy="4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fontAlgn="base">
              <a:buFont typeface="Arial"/>
              <a:buNone/>
            </a:pPr>
            <a:r>
              <a:rPr lang="en-SG" dirty="0">
                <a:solidFill>
                  <a:srgbClr val="CFE2F3"/>
                </a:solidFill>
                <a:latin typeface="Ubuntu" panose="020B0504030602030204" pitchFamily="34" charset="0"/>
              </a:rPr>
              <a:t>Model Training</a:t>
            </a:r>
          </a:p>
        </p:txBody>
      </p:sp>
      <p:pic>
        <p:nvPicPr>
          <p:cNvPr id="13" name="Google Shape;74;p15">
            <a:extLst>
              <a:ext uri="{FF2B5EF4-FFF2-40B4-BE49-F238E27FC236}">
                <a16:creationId xmlns:a16="http://schemas.microsoft.com/office/drawing/2014/main" id="{CC0104F8-EE64-D85D-3A6D-F1ED963A1FFD}"/>
              </a:ext>
            </a:extLst>
          </p:cNvPr>
          <p:cNvPicPr preferRelativeResize="0"/>
          <p:nvPr/>
        </p:nvPicPr>
        <p:blipFill>
          <a:blip r:embed="rId5">
            <a:alphaModFix/>
          </a:blip>
          <a:stretch>
            <a:fillRect/>
          </a:stretch>
        </p:blipFill>
        <p:spPr>
          <a:xfrm>
            <a:off x="311700" y="1961240"/>
            <a:ext cx="304800" cy="304800"/>
          </a:xfrm>
          <a:prstGeom prst="rect">
            <a:avLst/>
          </a:prstGeom>
          <a:noFill/>
          <a:ln>
            <a:noFill/>
          </a:ln>
        </p:spPr>
      </p:pic>
    </p:spTree>
    <p:extLst>
      <p:ext uri="{BB962C8B-B14F-4D97-AF65-F5344CB8AC3E}">
        <p14:creationId xmlns:p14="http://schemas.microsoft.com/office/powerpoint/2010/main" val="3465085460"/>
      </p:ext>
    </p:extLst>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890</TotalTime>
  <Words>1620</Words>
  <Application>Microsoft Office PowerPoint</Application>
  <PresentationFormat>On-screen Show (16:9)</PresentationFormat>
  <Paragraphs>163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Ubuntu Medium</vt:lpstr>
      <vt:lpstr>Ubuntu</vt:lpstr>
      <vt:lpstr>Arial</vt:lpstr>
      <vt:lpstr>Arial</vt:lpstr>
      <vt:lpstr>Technology Infographics by Slidesgo</vt:lpstr>
      <vt:lpstr>Virtual Drum Kit</vt:lpstr>
      <vt:lpstr>PowerPoint Presentation</vt:lpstr>
      <vt:lpstr>Outlines</vt:lpstr>
      <vt:lpstr>Hardware</vt:lpstr>
      <vt:lpstr>Software</vt:lpstr>
      <vt:lpstr>PowerPoint Presentation</vt:lpstr>
      <vt:lpstr>Design Goal</vt:lpstr>
      <vt:lpstr>Design Goal – Low Latency</vt:lpstr>
      <vt:lpstr>Design Goal – High Accuracy</vt:lpstr>
      <vt:lpstr>Data Collection</vt:lpstr>
      <vt:lpstr>Model Training</vt:lpstr>
      <vt:lpstr>Model Training</vt:lpstr>
      <vt:lpstr>Model Training</vt:lpstr>
      <vt:lpstr>Inference accuracy vs response time</vt:lpstr>
      <vt:lpstr>Inference accuracy vs response time</vt:lpstr>
      <vt:lpstr>Results</vt:lpstr>
      <vt:lpstr>PowerPoint Presentation</vt:lpstr>
      <vt:lpstr>Results</vt:lpstr>
      <vt:lpstr>Results</vt:lpstr>
      <vt:lpstr>Optimizations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Drum Kit</dc:title>
  <cp:lastModifiedBy>#CHEE WEI XIAN#</cp:lastModifiedBy>
  <cp:revision>6</cp:revision>
  <dcterms:modified xsi:type="dcterms:W3CDTF">2023-04-03T10:53:59Z</dcterms:modified>
</cp:coreProperties>
</file>